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10"/>
  </p:notesMasterIdLst>
  <p:sldIdLst>
    <p:sldId id="420" r:id="rId3"/>
    <p:sldId id="261" r:id="rId4"/>
    <p:sldId id="262" r:id="rId5"/>
    <p:sldId id="331" r:id="rId6"/>
    <p:sldId id="257" r:id="rId7"/>
    <p:sldId id="258" r:id="rId8"/>
    <p:sldId id="259" r:id="rId9"/>
    <p:sldId id="260" r:id="rId10"/>
    <p:sldId id="263" r:id="rId11"/>
    <p:sldId id="264" r:id="rId12"/>
    <p:sldId id="266" r:id="rId13"/>
    <p:sldId id="267" r:id="rId14"/>
    <p:sldId id="268" r:id="rId15"/>
    <p:sldId id="269" r:id="rId16"/>
    <p:sldId id="288" r:id="rId17"/>
    <p:sldId id="271" r:id="rId18"/>
    <p:sldId id="270" r:id="rId19"/>
    <p:sldId id="342" r:id="rId20"/>
    <p:sldId id="351" r:id="rId21"/>
    <p:sldId id="345" r:id="rId22"/>
    <p:sldId id="346" r:id="rId23"/>
    <p:sldId id="347" r:id="rId24"/>
    <p:sldId id="348" r:id="rId25"/>
    <p:sldId id="343" r:id="rId26"/>
    <p:sldId id="349" r:id="rId27"/>
    <p:sldId id="344" r:id="rId28"/>
    <p:sldId id="350" r:id="rId29"/>
    <p:sldId id="352" r:id="rId30"/>
    <p:sldId id="422" r:id="rId31"/>
    <p:sldId id="425" r:id="rId32"/>
    <p:sldId id="408" r:id="rId33"/>
    <p:sldId id="406" r:id="rId34"/>
    <p:sldId id="407" r:id="rId35"/>
    <p:sldId id="379" r:id="rId36"/>
    <p:sldId id="380" r:id="rId37"/>
    <p:sldId id="421" r:id="rId38"/>
    <p:sldId id="381" r:id="rId39"/>
    <p:sldId id="409" r:id="rId40"/>
    <p:sldId id="382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410" r:id="rId56"/>
    <p:sldId id="416" r:id="rId57"/>
    <p:sldId id="417" r:id="rId58"/>
    <p:sldId id="418" r:id="rId59"/>
    <p:sldId id="419" r:id="rId60"/>
    <p:sldId id="403" r:id="rId61"/>
    <p:sldId id="413" r:id="rId62"/>
    <p:sldId id="414" r:id="rId63"/>
    <p:sldId id="278" r:id="rId64"/>
    <p:sldId id="279" r:id="rId65"/>
    <p:sldId id="280" r:id="rId66"/>
    <p:sldId id="281" r:id="rId67"/>
    <p:sldId id="282" r:id="rId68"/>
    <p:sldId id="283" r:id="rId69"/>
    <p:sldId id="284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2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391" r:id="rId88"/>
    <p:sldId id="287" r:id="rId89"/>
    <p:sldId id="273" r:id="rId90"/>
    <p:sldId id="313" r:id="rId91"/>
    <p:sldId id="317" r:id="rId92"/>
    <p:sldId id="318" r:id="rId93"/>
    <p:sldId id="314" r:id="rId94"/>
    <p:sldId id="315" r:id="rId95"/>
    <p:sldId id="316" r:id="rId96"/>
    <p:sldId id="319" r:id="rId97"/>
    <p:sldId id="320" r:id="rId98"/>
    <p:sldId id="321" r:id="rId99"/>
    <p:sldId id="322" r:id="rId100"/>
    <p:sldId id="426" r:id="rId101"/>
    <p:sldId id="427" r:id="rId102"/>
    <p:sldId id="324" r:id="rId103"/>
    <p:sldId id="325" r:id="rId104"/>
    <p:sldId id="326" r:id="rId105"/>
    <p:sldId id="327" r:id="rId106"/>
    <p:sldId id="341" r:id="rId107"/>
    <p:sldId id="328" r:id="rId108"/>
    <p:sldId id="428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92" autoAdjust="0"/>
    <p:restoredTop sz="94643" autoAdjust="0"/>
  </p:normalViewPr>
  <p:slideViewPr>
    <p:cSldViewPr>
      <p:cViewPr varScale="1">
        <p:scale>
          <a:sx n="64" d="100"/>
          <a:sy n="64" d="100"/>
        </p:scale>
        <p:origin x="-10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052E9-0498-458D-A91D-42D92A35FF1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0B81B-E2F5-4C60-AD7C-8306A6735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FC5E23-1378-44C8-8323-B8B0CD513808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0B4892-0E35-443F-871A-52C2A3A946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</a:t>
            </a:r>
            <a:br>
              <a:rPr lang="en-US" dirty="0" smtClean="0"/>
            </a:br>
            <a:r>
              <a:rPr lang="en-US" dirty="0" err="1" smtClean="0"/>
              <a:t>Etiopathogenesis</a:t>
            </a:r>
            <a:r>
              <a:rPr lang="en-US" dirty="0" smtClean="0"/>
              <a:t> &amp; </a:t>
            </a:r>
            <a:r>
              <a:rPr lang="en-US" dirty="0" err="1" smtClean="0"/>
              <a:t>pathophysiology</a:t>
            </a:r>
            <a:r>
              <a:rPr lang="en-US" dirty="0" smtClean="0"/>
              <a:t> of STEMI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Dr. </a:t>
            </a:r>
            <a:r>
              <a:rPr lang="en-US" dirty="0" err="1" smtClean="0"/>
              <a:t>Shahinlal.N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SR ,Department of Cardiology</a:t>
            </a:r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dirty="0" err="1" smtClean="0"/>
              <a:t>Govt</a:t>
            </a:r>
            <a:r>
              <a:rPr lang="en-US" dirty="0" smtClean="0"/>
              <a:t> medical college, Kozhikode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 addition one of the following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*symptoms of myocardial </a:t>
            </a:r>
            <a:r>
              <a:rPr lang="en-US" dirty="0" err="1" smtClean="0"/>
              <a:t>ischaemia</a:t>
            </a:r>
            <a:endParaRPr lang="en-US" dirty="0" smtClean="0"/>
          </a:p>
          <a:p>
            <a:r>
              <a:rPr lang="en-US" dirty="0" smtClean="0"/>
              <a:t>*new </a:t>
            </a:r>
            <a:r>
              <a:rPr lang="en-US" dirty="0" err="1" smtClean="0"/>
              <a:t>ischaemic</a:t>
            </a:r>
            <a:r>
              <a:rPr lang="en-US" dirty="0" smtClean="0"/>
              <a:t> ECG changes </a:t>
            </a:r>
          </a:p>
          <a:p>
            <a:r>
              <a:rPr lang="en-US" dirty="0" smtClean="0"/>
              <a:t>*development of pathological Q waves</a:t>
            </a:r>
          </a:p>
          <a:p>
            <a:r>
              <a:rPr lang="en-US" dirty="0" smtClean="0"/>
              <a:t>*imaging evidence of new loss of viable myocardium   /new RWMA consistent with ischemia</a:t>
            </a:r>
          </a:p>
          <a:p>
            <a:r>
              <a:rPr lang="en-US" dirty="0" smtClean="0"/>
              <a:t>*identification of a angiographic complications (coronary dissection/occlusion of a major </a:t>
            </a:r>
            <a:r>
              <a:rPr lang="en-US" dirty="0" err="1" smtClean="0"/>
              <a:t>epicardial</a:t>
            </a:r>
            <a:r>
              <a:rPr lang="en-US" dirty="0" smtClean="0"/>
              <a:t> artery/ thrombus)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cuments\My Bluetooth\IMG_20181001_23064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Aortic Dissection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A63 yr old man was brought to emergency dept in cardiac </a:t>
            </a:r>
            <a:r>
              <a:rPr lang="en-US" dirty="0" err="1" smtClean="0"/>
              <a:t>arrest.he</a:t>
            </a:r>
            <a:r>
              <a:rPr lang="en-US" dirty="0" smtClean="0"/>
              <a:t> had a h/o HTN , DLP, CAD.pt c/o dizziness and </a:t>
            </a:r>
            <a:r>
              <a:rPr lang="en-US" dirty="0" err="1" smtClean="0"/>
              <a:t>dyspnoea</a:t>
            </a:r>
            <a:r>
              <a:rPr lang="en-US" dirty="0" smtClean="0"/>
              <a:t> prior to his </a:t>
            </a:r>
            <a:r>
              <a:rPr lang="en-US" dirty="0" err="1" smtClean="0"/>
              <a:t>syncope.his</a:t>
            </a:r>
            <a:r>
              <a:rPr lang="en-US" dirty="0" smtClean="0"/>
              <a:t> initial BP was 70/40mmHg , HR 68bpm , SPO2 82% in RA.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cuments\My Bluetooth\IMG_20180928_235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982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-------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CAG </a:t>
            </a:r>
          </a:p>
          <a:p>
            <a:pPr>
              <a:buNone/>
            </a:pPr>
            <a:r>
              <a:rPr lang="en-US" dirty="0" smtClean="0"/>
              <a:t>      Non obstructive </a:t>
            </a:r>
            <a:r>
              <a:rPr lang="en-US" dirty="0" err="1" smtClean="0"/>
              <a:t>epicardial</a:t>
            </a:r>
            <a:r>
              <a:rPr lang="en-US" dirty="0" smtClean="0"/>
              <a:t> coronary arteries and patent LAD</a:t>
            </a:r>
          </a:p>
          <a:p>
            <a:pPr>
              <a:buNone/>
            </a:pPr>
            <a:r>
              <a:rPr lang="en-US" dirty="0" smtClean="0"/>
              <a:t>2D ECHO</a:t>
            </a:r>
          </a:p>
          <a:p>
            <a:pPr>
              <a:buNone/>
            </a:pPr>
            <a:r>
              <a:rPr lang="en-US" dirty="0" smtClean="0"/>
              <a:t>      Dilated </a:t>
            </a:r>
            <a:r>
              <a:rPr lang="en-US" dirty="0" err="1" smtClean="0"/>
              <a:t>Rt</a:t>
            </a:r>
            <a:r>
              <a:rPr lang="en-US" dirty="0" smtClean="0"/>
              <a:t> ventricle</a:t>
            </a:r>
          </a:p>
          <a:p>
            <a:pPr>
              <a:buNone/>
            </a:pPr>
            <a:r>
              <a:rPr lang="en-US" dirty="0" err="1" smtClean="0"/>
              <a:t>Rt</a:t>
            </a:r>
            <a:r>
              <a:rPr lang="en-US" dirty="0" smtClean="0"/>
              <a:t> sided heart </a:t>
            </a:r>
            <a:r>
              <a:rPr lang="en-US" dirty="0" err="1" smtClean="0"/>
              <a:t>catheterisation</a:t>
            </a:r>
            <a:r>
              <a:rPr lang="en-US" dirty="0" smtClean="0"/>
              <a:t> revealed RV pressure  of 80/30mmHg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-----------------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??????????????????????????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Pulmonary angiogram disclosed </a:t>
            </a:r>
            <a:r>
              <a:rPr lang="en-US" dirty="0" smtClean="0"/>
              <a:t>filling </a:t>
            </a:r>
            <a:r>
              <a:rPr lang="en-US" dirty="0" smtClean="0"/>
              <a:t>defect s/o B/L pulmonary embolism</a:t>
            </a:r>
            <a:endParaRPr lang="en-US" dirty="0"/>
          </a:p>
        </p:txBody>
      </p:sp>
      <p:pic>
        <p:nvPicPr>
          <p:cNvPr id="7170" name="Picture 2" descr="C:\Users\lenovo\Documents\My Bluetooth\IMG_20180929_0004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75438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TYPE 4B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Stent/scaffold thrombosis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Acute               ------- 0-24 hr</a:t>
            </a:r>
          </a:p>
          <a:p>
            <a:pPr>
              <a:buNone/>
            </a:pPr>
            <a:r>
              <a:rPr lang="en-US" dirty="0" smtClean="0"/>
              <a:t>          Sub acute        -----</a:t>
            </a:r>
            <a:r>
              <a:rPr lang="en-US" dirty="0" smtClean="0">
                <a:sym typeface="Wingdings" pitchFamily="2" charset="2"/>
              </a:rPr>
              <a:t>-- &gt; 24 hr-30 days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Late                   ------- &gt; 30 days- 1 year</a:t>
            </a:r>
          </a:p>
          <a:p>
            <a:pPr>
              <a:buNone/>
            </a:pPr>
            <a:r>
              <a:rPr lang="en-US" dirty="0" smtClean="0"/>
              <a:t>          Very late           ------- &gt; 1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Criteria for </a:t>
            </a:r>
            <a:r>
              <a:rPr lang="en-US" b="1" dirty="0" smtClean="0">
                <a:solidFill>
                  <a:srgbClr val="C00000"/>
                </a:solidFill>
              </a:rPr>
              <a:t>TYPE 4B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89037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CTn</a:t>
            </a:r>
            <a:r>
              <a:rPr lang="en-US" i="1" dirty="0" smtClean="0">
                <a:solidFill>
                  <a:srgbClr val="FF0000"/>
                </a:solidFill>
              </a:rPr>
              <a:t> value more than 99</a:t>
            </a:r>
            <a:r>
              <a:rPr lang="en-US" i="1" baseline="30000" dirty="0" smtClean="0">
                <a:solidFill>
                  <a:srgbClr val="FF0000"/>
                </a:solidFill>
              </a:rPr>
              <a:t>th</a:t>
            </a:r>
            <a:r>
              <a:rPr lang="en-US" i="1" dirty="0" smtClean="0">
                <a:solidFill>
                  <a:srgbClr val="FF0000"/>
                </a:solidFill>
              </a:rPr>
              <a:t> percentile URL </a:t>
            </a:r>
            <a:r>
              <a:rPr lang="en-US" i="1" dirty="0" smtClean="0"/>
              <a:t>with </a:t>
            </a:r>
            <a:r>
              <a:rPr lang="en-US" i="1" dirty="0" err="1" smtClean="0"/>
              <a:t>atleast</a:t>
            </a:r>
            <a:r>
              <a:rPr lang="en-US" i="1" dirty="0" smtClean="0"/>
              <a:t> one of the following</a:t>
            </a:r>
          </a:p>
          <a:p>
            <a:r>
              <a:rPr lang="en-US" dirty="0" smtClean="0"/>
              <a:t>*symptoms of myocardial </a:t>
            </a:r>
            <a:r>
              <a:rPr lang="en-US" dirty="0" err="1" smtClean="0"/>
              <a:t>ischaemia</a:t>
            </a:r>
            <a:endParaRPr lang="en-US" dirty="0" smtClean="0"/>
          </a:p>
          <a:p>
            <a:r>
              <a:rPr lang="en-US" dirty="0" smtClean="0"/>
              <a:t>*new </a:t>
            </a:r>
            <a:r>
              <a:rPr lang="en-US" dirty="0" err="1" smtClean="0"/>
              <a:t>ischaemic</a:t>
            </a:r>
            <a:r>
              <a:rPr lang="en-US" dirty="0" smtClean="0"/>
              <a:t> ECG changes </a:t>
            </a:r>
          </a:p>
          <a:p>
            <a:r>
              <a:rPr lang="en-US" dirty="0" smtClean="0"/>
              <a:t>*development of pathological Q waves</a:t>
            </a:r>
          </a:p>
          <a:p>
            <a:r>
              <a:rPr lang="en-US" dirty="0" smtClean="0"/>
              <a:t>*imaging evidence of new loss of viable myocardium   /new RWMA consistent with ischemia</a:t>
            </a:r>
          </a:p>
          <a:p>
            <a:r>
              <a:rPr lang="en-US" dirty="0" smtClean="0"/>
              <a:t>*identification of a </a:t>
            </a:r>
            <a:r>
              <a:rPr lang="en-US" dirty="0" err="1" smtClean="0"/>
              <a:t>coronory</a:t>
            </a:r>
            <a:r>
              <a:rPr lang="en-US" dirty="0" smtClean="0"/>
              <a:t> thrombus by angiogram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447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 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CABG</a:t>
            </a:r>
            <a:r>
              <a:rPr lang="en-US" dirty="0" smtClean="0"/>
              <a:t> related MI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Elevated </a:t>
            </a:r>
            <a:r>
              <a:rPr lang="en-US" dirty="0" err="1" smtClean="0">
                <a:solidFill>
                  <a:srgbClr val="C00000"/>
                </a:solidFill>
              </a:rPr>
              <a:t>cTn</a:t>
            </a:r>
            <a:r>
              <a:rPr lang="en-US" dirty="0" smtClean="0">
                <a:solidFill>
                  <a:srgbClr val="C00000"/>
                </a:solidFill>
              </a:rPr>
              <a:t> values &gt; 10 times the 99 </a:t>
            </a:r>
            <a:r>
              <a:rPr lang="en-US" dirty="0" err="1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percentile URL.(Normal base line </a:t>
            </a:r>
            <a:r>
              <a:rPr lang="en-US" dirty="0" err="1" smtClean="0"/>
              <a:t>cTn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Elevated pre procedure value----post procedure  </a:t>
            </a:r>
            <a:r>
              <a:rPr lang="en-US" dirty="0" err="1" smtClean="0"/>
              <a:t>cTn</a:t>
            </a:r>
            <a:r>
              <a:rPr lang="en-US" dirty="0" smtClean="0"/>
              <a:t> must rise by </a:t>
            </a:r>
            <a:r>
              <a:rPr lang="en-US" b="1" dirty="0" smtClean="0">
                <a:solidFill>
                  <a:srgbClr val="FF0000"/>
                </a:solidFill>
              </a:rPr>
              <a:t>&gt;20%.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 5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In addition one of the following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1. Development of new pathological Q waves</a:t>
            </a:r>
          </a:p>
          <a:p>
            <a:pPr>
              <a:buNone/>
            </a:pPr>
            <a:r>
              <a:rPr lang="en-US" dirty="0" smtClean="0"/>
              <a:t>        2.   Angiographic evidence of new graft  occlusion/ new native coronary artery occlusion.</a:t>
            </a:r>
          </a:p>
          <a:p>
            <a:pPr>
              <a:buNone/>
            </a:pPr>
            <a:r>
              <a:rPr lang="en-US" dirty="0" smtClean="0"/>
              <a:t>        3.   Imaging evidence of new loss of viable         myocardium/New RWMA.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CORONARY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Spectrum of conditions occurs due to acute myocardial ischemia/ infarction</a:t>
            </a:r>
          </a:p>
          <a:p>
            <a:r>
              <a:rPr lang="en-US" dirty="0" smtClean="0"/>
              <a:t>Abrupt reduction in coronary blood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cuments\My Bluetooth\acute-coronary-syndrome-overview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cuments\My Bluetooth\acute-coronary-syndrome-overview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&amp;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 Elevation</a:t>
            </a:r>
          </a:p>
          <a:p>
            <a:pPr>
              <a:buNone/>
            </a:pPr>
            <a:r>
              <a:rPr lang="en-US" dirty="0" smtClean="0"/>
              <a:t>          New ST elevation at j point in two contiguous leads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&gt;0.1 </a:t>
            </a:r>
            <a:r>
              <a:rPr lang="en-US" b="1" dirty="0" err="1" smtClean="0">
                <a:solidFill>
                  <a:srgbClr val="FF0000"/>
                </a:solidFill>
              </a:rPr>
              <a:t>mv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all leads except V2/V3</a:t>
            </a:r>
          </a:p>
          <a:p>
            <a:pPr>
              <a:buNone/>
            </a:pPr>
            <a:r>
              <a:rPr lang="en-US" dirty="0" smtClean="0"/>
              <a:t>          in </a:t>
            </a:r>
            <a:r>
              <a:rPr lang="en-US" b="1" i="1" dirty="0" smtClean="0"/>
              <a:t>V2/V3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002060"/>
                </a:solidFill>
              </a:rPr>
              <a:t>&gt;0.2 </a:t>
            </a:r>
            <a:r>
              <a:rPr lang="en-US" b="1" dirty="0" err="1" smtClean="0">
                <a:solidFill>
                  <a:srgbClr val="002060"/>
                </a:solidFill>
              </a:rPr>
              <a:t>mv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/>
              <a:t>in men&gt;40 yrs</a:t>
            </a:r>
          </a:p>
          <a:p>
            <a:pPr>
              <a:buNone/>
            </a:pPr>
            <a:r>
              <a:rPr lang="en-US" dirty="0" smtClean="0"/>
              <a:t>           &gt;</a:t>
            </a:r>
            <a:r>
              <a:rPr lang="en-US" b="1" dirty="0" smtClean="0">
                <a:solidFill>
                  <a:srgbClr val="002060"/>
                </a:solidFill>
              </a:rPr>
              <a:t>0.25mv</a:t>
            </a:r>
            <a:r>
              <a:rPr lang="en-US" dirty="0" smtClean="0"/>
              <a:t> in men&lt;40 yrs</a:t>
            </a:r>
          </a:p>
          <a:p>
            <a:pPr>
              <a:buNone/>
            </a:pPr>
            <a:r>
              <a:rPr lang="en-US" dirty="0" smtClean="0"/>
              <a:t>            &gt;</a:t>
            </a:r>
            <a:r>
              <a:rPr lang="en-US" b="1" dirty="0" smtClean="0">
                <a:solidFill>
                  <a:srgbClr val="002060"/>
                </a:solidFill>
              </a:rPr>
              <a:t>0.15 </a:t>
            </a:r>
            <a:r>
              <a:rPr lang="en-US" b="1" dirty="0" err="1" smtClean="0">
                <a:solidFill>
                  <a:srgbClr val="002060"/>
                </a:solidFill>
              </a:rPr>
              <a:t>m</a:t>
            </a:r>
            <a:r>
              <a:rPr lang="en-US" dirty="0" err="1" smtClean="0"/>
              <a:t>v</a:t>
            </a:r>
            <a:r>
              <a:rPr lang="en-US" dirty="0" smtClean="0"/>
              <a:t> in woman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ocuments\My Bluetooth\15382899562802046036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81013"/>
            <a:ext cx="7620000" cy="589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FourthUNIVERSAL</a:t>
            </a:r>
            <a:r>
              <a:rPr lang="en-US" dirty="0" smtClean="0"/>
              <a:t> DEFINITION OF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MYOCARDIAL INJURY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C00000"/>
                </a:solidFill>
              </a:rPr>
              <a:t>INFARCTION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</a:t>
            </a:r>
            <a:r>
              <a:rPr lang="en-US" b="1" dirty="0" smtClean="0">
                <a:solidFill>
                  <a:srgbClr val="FF0000"/>
                </a:solidFill>
              </a:rPr>
              <a:t>MYOCARDIAL INJURY</a:t>
            </a:r>
          </a:p>
          <a:p>
            <a:pPr>
              <a:buNone/>
            </a:pPr>
            <a:r>
              <a:rPr lang="en-US" dirty="0" smtClean="0"/>
              <a:t>Elevated Cardiac </a:t>
            </a:r>
            <a:r>
              <a:rPr lang="en-US" dirty="0" err="1" smtClean="0"/>
              <a:t>Troponin</a:t>
            </a:r>
            <a:r>
              <a:rPr lang="en-US" dirty="0" smtClean="0"/>
              <a:t> values &gt; 99 </a:t>
            </a:r>
            <a:r>
              <a:rPr lang="en-US" dirty="0" err="1" smtClean="0"/>
              <a:t>th</a:t>
            </a:r>
            <a:r>
              <a:rPr lang="en-US" dirty="0" smtClean="0"/>
              <a:t> percentile of URL.</a:t>
            </a:r>
          </a:p>
          <a:p>
            <a:pPr>
              <a:buNone/>
            </a:pPr>
            <a:r>
              <a:rPr lang="en-US" dirty="0" smtClean="0"/>
              <a:t>Myocardial injury ---- acute --rise and /or fall of </a:t>
            </a:r>
            <a:r>
              <a:rPr lang="en-US" dirty="0" err="1" smtClean="0"/>
              <a:t>cTn</a:t>
            </a:r>
            <a:r>
              <a:rPr lang="en-US" dirty="0" smtClean="0"/>
              <a:t> values.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enovo\Documents\My Bluetooth\1538282522481-17624960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ocuments\My Bluetooth\1538282713280662901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919602" cy="5475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cuments\My Bluetooth\15382835500441964133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cuments\My Bluetooth\1538283966138-1025004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setting of </a:t>
            </a:r>
            <a:r>
              <a:rPr lang="en-US" b="1" i="1" dirty="0" smtClean="0"/>
              <a:t>LBBB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 elevation &gt; 1mm &amp; concordant QRS </a:t>
            </a:r>
            <a:r>
              <a:rPr lang="en-US" dirty="0" smtClean="0"/>
              <a:t>complex-------</a:t>
            </a:r>
            <a:r>
              <a:rPr lang="en-US" b="1" dirty="0" smtClean="0">
                <a:solidFill>
                  <a:srgbClr val="002060"/>
                </a:solidFill>
              </a:rPr>
              <a:t>5 points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ST segment depression &gt; 1mm in V123</a:t>
            </a:r>
          </a:p>
          <a:p>
            <a:pPr>
              <a:buNone/>
            </a:pPr>
            <a:r>
              <a:rPr lang="en-US" dirty="0" smtClean="0"/>
              <a:t>                    ---------</a:t>
            </a:r>
            <a:r>
              <a:rPr lang="en-US" b="1" dirty="0" smtClean="0">
                <a:solidFill>
                  <a:srgbClr val="002060"/>
                </a:solidFill>
              </a:rPr>
              <a:t>3 points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Discordant ST </a:t>
            </a:r>
            <a:r>
              <a:rPr lang="en-US" b="1" dirty="0" err="1" smtClean="0">
                <a:solidFill>
                  <a:srgbClr val="C00000"/>
                </a:solidFill>
              </a:rPr>
              <a:t>sement</a:t>
            </a:r>
            <a:r>
              <a:rPr lang="en-US" b="1" dirty="0" smtClean="0">
                <a:solidFill>
                  <a:srgbClr val="C00000"/>
                </a:solidFill>
              </a:rPr>
              <a:t> elevation&gt; 5mm</a:t>
            </a:r>
          </a:p>
          <a:p>
            <a:pPr>
              <a:buNone/>
            </a:pPr>
            <a:r>
              <a:rPr lang="en-US" dirty="0" smtClean="0"/>
              <a:t>                     ----------</a:t>
            </a:r>
            <a:r>
              <a:rPr lang="en-US" b="1" dirty="0" smtClean="0">
                <a:solidFill>
                  <a:srgbClr val="002060"/>
                </a:solidFill>
              </a:rPr>
              <a:t>2 points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Score &gt;3 -----</a:t>
            </a:r>
            <a:r>
              <a:rPr lang="en-US" b="1" dirty="0" smtClean="0"/>
              <a:t>98% specific for acute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cuments\My Bluetooth\1538284152955908469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 depression &amp; T wave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New horizontal/</a:t>
            </a:r>
            <a:r>
              <a:rPr lang="en-US" dirty="0" err="1" smtClean="0"/>
              <a:t>downslopping</a:t>
            </a:r>
            <a:r>
              <a:rPr lang="en-US" dirty="0" smtClean="0"/>
              <a:t> ST depression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</a:rPr>
              <a:t>&gt;0.05 </a:t>
            </a:r>
            <a:r>
              <a:rPr lang="en-US" dirty="0" err="1" smtClean="0"/>
              <a:t>mv</a:t>
            </a:r>
            <a:r>
              <a:rPr lang="en-US" dirty="0" smtClean="0"/>
              <a:t> in </a:t>
            </a:r>
            <a:r>
              <a:rPr lang="en-US" b="1" i="1" dirty="0" smtClean="0"/>
              <a:t>two contiguous leads</a:t>
            </a:r>
          </a:p>
          <a:p>
            <a:r>
              <a:rPr lang="en-US" dirty="0" smtClean="0"/>
              <a:t>T inversion </a:t>
            </a:r>
            <a:r>
              <a:rPr lang="en-US" b="1" dirty="0" smtClean="0">
                <a:solidFill>
                  <a:srgbClr val="FF0000"/>
                </a:solidFill>
              </a:rPr>
              <a:t>&gt;0.1 </a:t>
            </a:r>
            <a:r>
              <a:rPr lang="en-US" b="1" dirty="0" err="1" smtClean="0">
                <a:solidFill>
                  <a:srgbClr val="FF0000"/>
                </a:solidFill>
              </a:rPr>
              <a:t>mv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b="1" i="1" dirty="0" smtClean="0"/>
              <a:t>two contiguous leads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cuments\My Bluetooth\1538289829477709522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ocuments\My Bluetooth\1538290177790-71762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924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ATHEROSCEROTIC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&gt; </a:t>
            </a:r>
            <a:r>
              <a:rPr lang="en-US" b="1" dirty="0" smtClean="0">
                <a:solidFill>
                  <a:srgbClr val="FF0000"/>
                </a:solidFill>
              </a:rPr>
              <a:t>90 %</a:t>
            </a:r>
            <a:r>
              <a:rPr lang="en-US" dirty="0" smtClean="0"/>
              <a:t> CAD Culprit cause is found to be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ATHEROSCLEROTIC  DISEASE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CRITERIA FOR </a:t>
            </a:r>
            <a:r>
              <a:rPr lang="en-US" b="1" dirty="0" smtClean="0">
                <a:solidFill>
                  <a:srgbClr val="C00000"/>
                </a:solidFill>
              </a:rPr>
              <a:t>ACUTE MYOCARDIAL INFARRCTION</a:t>
            </a:r>
            <a:r>
              <a:rPr lang="en-US" dirty="0" smtClean="0"/>
              <a:t>(TYPES 1,2,3)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Acute myocardial injury with </a:t>
            </a:r>
            <a:r>
              <a:rPr lang="en-US" i="1" dirty="0" err="1" smtClean="0"/>
              <a:t>atleast</a:t>
            </a:r>
            <a:r>
              <a:rPr lang="en-US" i="1" dirty="0" smtClean="0"/>
              <a:t> one of the following</a:t>
            </a:r>
          </a:p>
          <a:p>
            <a:r>
              <a:rPr lang="en-US" dirty="0" smtClean="0"/>
              <a:t>*symptoms of myocardial </a:t>
            </a:r>
            <a:r>
              <a:rPr lang="en-US" dirty="0" err="1" smtClean="0"/>
              <a:t>ischaemia</a:t>
            </a:r>
            <a:endParaRPr lang="en-US" dirty="0" smtClean="0"/>
          </a:p>
          <a:p>
            <a:r>
              <a:rPr lang="en-US" dirty="0" smtClean="0"/>
              <a:t>*new </a:t>
            </a:r>
            <a:r>
              <a:rPr lang="en-US" dirty="0" err="1" smtClean="0"/>
              <a:t>ischaemic</a:t>
            </a:r>
            <a:r>
              <a:rPr lang="en-US" dirty="0" smtClean="0"/>
              <a:t> ECG changes </a:t>
            </a:r>
          </a:p>
          <a:p>
            <a:r>
              <a:rPr lang="en-US" dirty="0" smtClean="0"/>
              <a:t>*development of pathological Q waves</a:t>
            </a:r>
          </a:p>
          <a:p>
            <a:r>
              <a:rPr lang="en-US" dirty="0" smtClean="0"/>
              <a:t>*imaging evidence of new loss of viable myocardium   /new RWMA consistent with ischemia</a:t>
            </a:r>
          </a:p>
          <a:p>
            <a:r>
              <a:rPr lang="en-US" dirty="0" smtClean="0"/>
              <a:t>*identification of a </a:t>
            </a:r>
            <a:r>
              <a:rPr lang="en-US" dirty="0" err="1" smtClean="0"/>
              <a:t>coronory</a:t>
            </a:r>
            <a:r>
              <a:rPr lang="en-US" dirty="0" smtClean="0"/>
              <a:t> thrombus by angiogram (not for type 2 or 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INTERHEART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52 countries</a:t>
            </a:r>
          </a:p>
          <a:p>
            <a:r>
              <a:rPr lang="en-US" dirty="0" smtClean="0"/>
              <a:t>Africa/Asia/North and south America.</a:t>
            </a:r>
          </a:p>
          <a:p>
            <a:r>
              <a:rPr lang="en-US" dirty="0" smtClean="0"/>
              <a:t>Identified 9 easily measured risk factors for acute MI.</a:t>
            </a:r>
          </a:p>
          <a:p>
            <a:r>
              <a:rPr lang="en-US" dirty="0" smtClean="0"/>
              <a:t>Smoking/ </a:t>
            </a:r>
            <a:r>
              <a:rPr lang="en-US" dirty="0" err="1" smtClean="0"/>
              <a:t>Hyperlipidemia</a:t>
            </a:r>
            <a:r>
              <a:rPr lang="en-US" dirty="0" smtClean="0"/>
              <a:t>/HTN/DM/Obesity/Diet/Physical activity/Alcohol </a:t>
            </a:r>
            <a:r>
              <a:rPr lang="en-US" dirty="0" err="1" smtClean="0"/>
              <a:t>consuption</a:t>
            </a:r>
            <a:r>
              <a:rPr lang="en-US" dirty="0" smtClean="0"/>
              <a:t>/Psychosocial factors.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acute-coronary-syndrome-overview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enovo\Documents\My Bluetooth\atherosclerosis-pathogenesis-4-72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enovo\Documents\My Bluetooth\atherosclerosis-ppt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ATHEROMATOUS PLAQUE-PATHOGENESIS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1.Chronic endothelial injury</a:t>
            </a:r>
          </a:p>
          <a:p>
            <a:pPr>
              <a:buNone/>
            </a:pPr>
            <a:r>
              <a:rPr lang="en-US" i="1" dirty="0" smtClean="0"/>
              <a:t> (</a:t>
            </a:r>
            <a:r>
              <a:rPr lang="en-US" sz="3000" i="1" dirty="0" smtClean="0"/>
              <a:t>HTN/</a:t>
            </a:r>
            <a:r>
              <a:rPr lang="en-US" sz="3000" i="1" dirty="0" err="1" smtClean="0"/>
              <a:t>Hyperlipidemia</a:t>
            </a:r>
            <a:r>
              <a:rPr lang="en-US" sz="3000" i="1" dirty="0" smtClean="0"/>
              <a:t>/smoking/Toxins/virus/ immune reactions)</a:t>
            </a:r>
          </a:p>
          <a:p>
            <a:pPr>
              <a:buNone/>
            </a:pPr>
            <a:r>
              <a:rPr lang="en-US" dirty="0" smtClean="0"/>
              <a:t>          increased vascular </a:t>
            </a:r>
            <a:r>
              <a:rPr lang="en-US" dirty="0" err="1" smtClean="0"/>
              <a:t>permeability,leukocyte</a:t>
            </a:r>
            <a:r>
              <a:rPr lang="en-US" dirty="0" smtClean="0"/>
              <a:t> adhesion, thrombosis.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00B0F0"/>
                </a:solidFill>
              </a:rPr>
              <a:t>2.Accumulation of lipoprotein</a:t>
            </a:r>
          </a:p>
          <a:p>
            <a:pPr>
              <a:buNone/>
            </a:pPr>
            <a:r>
              <a:rPr lang="en-US" i="1" dirty="0" smtClean="0">
                <a:solidFill>
                  <a:srgbClr val="00B0F0"/>
                </a:solidFill>
              </a:rPr>
              <a:t>           </a:t>
            </a:r>
            <a:r>
              <a:rPr lang="en-US" i="1" dirty="0" err="1" smtClean="0">
                <a:solidFill>
                  <a:srgbClr val="00B0F0"/>
                </a:solidFill>
              </a:rPr>
              <a:t>oxidised</a:t>
            </a:r>
            <a:r>
              <a:rPr lang="en-US" i="1" dirty="0" smtClean="0">
                <a:solidFill>
                  <a:srgbClr val="00B0F0"/>
                </a:solidFill>
              </a:rPr>
              <a:t> LDL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>
                <a:solidFill>
                  <a:srgbClr val="00B0F0"/>
                </a:solidFill>
              </a:rPr>
              <a:t>3.Monocyte adhesion to endothelium</a:t>
            </a:r>
          </a:p>
          <a:p>
            <a:pPr>
              <a:buNone/>
            </a:pPr>
            <a:r>
              <a:rPr lang="en-US" dirty="0" smtClean="0"/>
              <a:t>           macrophages &amp; T cells absorb </a:t>
            </a:r>
            <a:r>
              <a:rPr lang="en-US" dirty="0" err="1" smtClean="0"/>
              <a:t>oxidised</a:t>
            </a:r>
            <a:r>
              <a:rPr lang="en-US" dirty="0" smtClean="0"/>
              <a:t> LDL and HSP-------</a:t>
            </a:r>
            <a:r>
              <a:rPr lang="en-US" dirty="0" smtClean="0">
                <a:sym typeface="Wingdings" pitchFamily="2" charset="2"/>
              </a:rPr>
              <a:t>foam cells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09600" y="-304800"/>
            <a:ext cx="8229600" cy="3505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4.Platelet adhesion</a:t>
            </a:r>
          </a:p>
          <a:p>
            <a:r>
              <a:rPr lang="en-US" dirty="0" smtClean="0"/>
              <a:t>5</a:t>
            </a:r>
            <a:r>
              <a:rPr lang="en-US" i="1" dirty="0" smtClean="0">
                <a:solidFill>
                  <a:srgbClr val="00B0F0"/>
                </a:solidFill>
              </a:rPr>
              <a:t>. Factor release</a:t>
            </a:r>
          </a:p>
          <a:p>
            <a:pPr>
              <a:buNone/>
            </a:pPr>
            <a:r>
              <a:rPr lang="en-US" dirty="0" smtClean="0"/>
              <a:t>            platelet ,</a:t>
            </a:r>
            <a:r>
              <a:rPr lang="en-US" dirty="0" err="1" smtClean="0"/>
              <a:t>macrophages,endothelium</a:t>
            </a:r>
            <a:r>
              <a:rPr lang="en-US" dirty="0" smtClean="0"/>
              <a:t>……..&gt;PDGF , FGF ,TGF</a:t>
            </a:r>
            <a:r>
              <a:rPr lang="el-GR" dirty="0" smtClean="0"/>
              <a:t>α</a:t>
            </a:r>
            <a:r>
              <a:rPr lang="en-US" dirty="0" smtClean="0"/>
              <a:t>……..&gt;induce SMC </a:t>
            </a:r>
            <a:r>
              <a:rPr lang="en-US" dirty="0" err="1" smtClean="0"/>
              <a:t>recriutment</a:t>
            </a:r>
            <a:r>
              <a:rPr lang="en-US" dirty="0" smtClean="0"/>
              <a:t> from media</a:t>
            </a:r>
          </a:p>
          <a:p>
            <a:pPr>
              <a:buNone/>
            </a:pPr>
            <a:r>
              <a:rPr lang="en-US" dirty="0" smtClean="0"/>
              <a:t>    6. </a:t>
            </a:r>
            <a:r>
              <a:rPr lang="en-US" dirty="0" smtClean="0">
                <a:solidFill>
                  <a:srgbClr val="00B0F0"/>
                </a:solidFill>
              </a:rPr>
              <a:t>SMC proliferation and ECM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i="1" dirty="0" smtClean="0">
                <a:solidFill>
                  <a:srgbClr val="00B0F0"/>
                </a:solidFill>
              </a:rPr>
              <a:t>7.Lipid accumulation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ATHEROSCLEROTIC PLAQUE-CONTENTS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="1" i="1" dirty="0" smtClean="0"/>
              <a:t>CELLS</a:t>
            </a:r>
          </a:p>
          <a:p>
            <a:pPr>
              <a:buNone/>
            </a:pPr>
            <a:r>
              <a:rPr lang="en-US" dirty="0" smtClean="0"/>
              <a:t>      Smooth muscle </a:t>
            </a:r>
            <a:r>
              <a:rPr lang="en-US" dirty="0" err="1" smtClean="0"/>
              <a:t>cells,macrophages,T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2. </a:t>
            </a:r>
            <a:r>
              <a:rPr lang="en-US" b="1" i="1" dirty="0" smtClean="0"/>
              <a:t>ECM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collagen,proteoglycans</a:t>
            </a:r>
            <a:r>
              <a:rPr lang="en-US" dirty="0" smtClean="0"/>
              <a:t> ,elastic </a:t>
            </a:r>
            <a:r>
              <a:rPr lang="en-US" dirty="0" err="1" smtClean="0"/>
              <a:t>fibres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3. </a:t>
            </a:r>
            <a:r>
              <a:rPr lang="en-US" b="1" i="1" dirty="0" smtClean="0"/>
              <a:t>LIPIDS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cvs-ascsbrp-6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1"/>
            <a:ext cx="8915400" cy="662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cvs-ascsbrp-7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Atherosclerotic plaque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Rupture, </a:t>
            </a:r>
            <a:r>
              <a:rPr lang="en-US" dirty="0" err="1" smtClean="0">
                <a:solidFill>
                  <a:srgbClr val="C00000"/>
                </a:solidFill>
              </a:rPr>
              <a:t>Ulceration,erosion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Hemorrhage in to a plaque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Athero</a:t>
            </a:r>
            <a:r>
              <a:rPr lang="en-US" dirty="0" smtClean="0">
                <a:solidFill>
                  <a:srgbClr val="C00000"/>
                </a:solidFill>
              </a:rPr>
              <a:t> embolism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Aneurysm 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 OF MI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762000"/>
            <a:ext cx="6400800" cy="45720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Type 1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Type 2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Type 3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Type 4a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 ype4b</a:t>
            </a: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 Type 5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 ATHEROSCLEROTIC CAUSES OF MI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1.Embolisation into coronary artery</a:t>
            </a:r>
          </a:p>
          <a:p>
            <a:pPr>
              <a:buNone/>
            </a:pPr>
            <a:r>
              <a:rPr lang="en-US" dirty="0" smtClean="0"/>
              <a:t>        infective </a:t>
            </a:r>
            <a:r>
              <a:rPr lang="en-US" dirty="0" err="1" smtClean="0"/>
              <a:t>endocarditis</a:t>
            </a:r>
            <a:r>
              <a:rPr lang="en-US" dirty="0" smtClean="0"/>
              <a:t>/NBTE</a:t>
            </a:r>
          </a:p>
          <a:p>
            <a:pPr>
              <a:buNone/>
            </a:pPr>
            <a:r>
              <a:rPr lang="en-US" dirty="0" smtClean="0"/>
              <a:t>        prosthetic valve</a:t>
            </a:r>
          </a:p>
          <a:p>
            <a:pPr>
              <a:buNone/>
            </a:pPr>
            <a:r>
              <a:rPr lang="en-US" dirty="0" smtClean="0"/>
              <a:t>         neoplasm</a:t>
            </a:r>
          </a:p>
          <a:p>
            <a:pPr>
              <a:buNone/>
            </a:pPr>
            <a:r>
              <a:rPr lang="en-US" dirty="0" smtClean="0"/>
              <a:t>         air induced at cardiac surgery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hypercoagulable</a:t>
            </a:r>
            <a:r>
              <a:rPr lang="en-US" dirty="0" smtClean="0"/>
              <a:t> states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i="1" dirty="0" smtClean="0"/>
              <a:t>2.Spontaneous coronary artery dissection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3.syphilitic </a:t>
            </a:r>
            <a:r>
              <a:rPr lang="en-US" b="1" i="1" dirty="0" err="1" smtClean="0"/>
              <a:t>aortitis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         occlusion of coronary </a:t>
            </a:r>
            <a:r>
              <a:rPr lang="en-US" dirty="0" err="1" smtClean="0"/>
              <a:t>ostium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4.</a:t>
            </a:r>
            <a:r>
              <a:rPr lang="en-US" b="1" i="1" dirty="0" smtClean="0"/>
              <a:t>vasculitis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err="1" smtClean="0"/>
              <a:t>Takayasu’s</a:t>
            </a:r>
            <a:r>
              <a:rPr lang="en-US" dirty="0" smtClean="0"/>
              <a:t> </a:t>
            </a:r>
            <a:r>
              <a:rPr lang="en-US" dirty="0" err="1" smtClean="0"/>
              <a:t>arteritis,PAN,Kawasaki,SLE,Giant</a:t>
            </a:r>
            <a:r>
              <a:rPr lang="en-US" dirty="0" smtClean="0"/>
              <a:t> cell </a:t>
            </a:r>
            <a:r>
              <a:rPr lang="en-US" dirty="0" err="1" smtClean="0"/>
              <a:t>arteritis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5. </a:t>
            </a:r>
            <a:r>
              <a:rPr lang="en-US" b="1" i="1" dirty="0" err="1" smtClean="0"/>
              <a:t>Meadiastinal</a:t>
            </a:r>
            <a:r>
              <a:rPr lang="en-US" b="1" i="1" dirty="0" smtClean="0"/>
              <a:t> irradiation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i="1" dirty="0" smtClean="0"/>
              <a:t>6.Hurler’s </a:t>
            </a:r>
            <a:r>
              <a:rPr lang="en-US" b="1" i="1" dirty="0" err="1" smtClean="0"/>
              <a:t>syndrom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-----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7.Pseudoxanthoma </a:t>
            </a:r>
            <a:r>
              <a:rPr lang="en-US" b="1" i="1" dirty="0" err="1" smtClean="0"/>
              <a:t>elasticum</a:t>
            </a:r>
            <a:endParaRPr lang="en-US" b="1" i="1" dirty="0" smtClean="0"/>
          </a:p>
          <a:p>
            <a:r>
              <a:rPr lang="en-US" dirty="0" smtClean="0"/>
              <a:t>8.</a:t>
            </a:r>
            <a:r>
              <a:rPr lang="en-US" b="1" i="1" dirty="0" smtClean="0"/>
              <a:t>Homocystinuria</a:t>
            </a:r>
          </a:p>
          <a:p>
            <a:r>
              <a:rPr lang="en-US" dirty="0" smtClean="0"/>
              <a:t>9.</a:t>
            </a:r>
            <a:r>
              <a:rPr lang="en-US" b="1" i="1" dirty="0" smtClean="0"/>
              <a:t>cocaine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 NOCA </a:t>
            </a:r>
            <a:r>
              <a:rPr lang="en-US" dirty="0" smtClean="0"/>
              <a:t>(</a:t>
            </a:r>
            <a:r>
              <a:rPr lang="en-US" b="1" i="1" dirty="0" smtClean="0"/>
              <a:t>MYOCARDIAL INFARCTION WITH NONOBSTRUCTIVE CORONARY ARTERIES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MI with </a:t>
            </a:r>
            <a:r>
              <a:rPr lang="en-US" b="1" dirty="0" err="1" smtClean="0">
                <a:solidFill>
                  <a:srgbClr val="FF0000"/>
                </a:solidFill>
              </a:rPr>
              <a:t>angiographically</a:t>
            </a:r>
            <a:r>
              <a:rPr lang="en-US" b="1" dirty="0" smtClean="0">
                <a:solidFill>
                  <a:srgbClr val="FF0000"/>
                </a:solidFill>
              </a:rPr>
              <a:t> normal </a:t>
            </a:r>
            <a:r>
              <a:rPr lang="en-US" dirty="0" smtClean="0"/>
              <a:t>or coronary artery </a:t>
            </a:r>
            <a:r>
              <a:rPr lang="en-US" b="1" dirty="0" err="1" smtClean="0">
                <a:solidFill>
                  <a:srgbClr val="FF0000"/>
                </a:solidFill>
              </a:rPr>
              <a:t>stenosis</a:t>
            </a:r>
            <a:r>
              <a:rPr lang="en-US" b="1" dirty="0" smtClean="0">
                <a:solidFill>
                  <a:srgbClr val="FF0000"/>
                </a:solidFill>
              </a:rPr>
              <a:t> less than 50%</a:t>
            </a:r>
          </a:p>
          <a:p>
            <a:pPr>
              <a:buNone/>
            </a:pPr>
            <a:r>
              <a:rPr lang="en-US" dirty="0" smtClean="0"/>
              <a:t>Young females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CAUSES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i="1" dirty="0" smtClean="0"/>
              <a:t>coronary vasospasm</a:t>
            </a:r>
          </a:p>
          <a:p>
            <a:pPr>
              <a:buNone/>
            </a:pPr>
            <a:r>
              <a:rPr lang="en-US" b="1" i="1" dirty="0" smtClean="0"/>
              <a:t>      dissection</a:t>
            </a:r>
          </a:p>
          <a:p>
            <a:pPr>
              <a:buNone/>
            </a:pPr>
            <a:r>
              <a:rPr lang="en-US" b="1" i="1" dirty="0" smtClean="0"/>
              <a:t>      coronary emboli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Hematological disorders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Polycythemia</a:t>
            </a:r>
            <a:r>
              <a:rPr lang="en-US" dirty="0" smtClean="0"/>
              <a:t> </a:t>
            </a:r>
            <a:r>
              <a:rPr lang="en-US" dirty="0" err="1" smtClean="0"/>
              <a:t>rubra</a:t>
            </a:r>
            <a:r>
              <a:rPr lang="en-US" dirty="0" smtClean="0"/>
              <a:t> </a:t>
            </a:r>
            <a:r>
              <a:rPr lang="en-US" dirty="0" err="1" smtClean="0"/>
              <a:t>vera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Sickle cell anemia</a:t>
            </a:r>
          </a:p>
          <a:p>
            <a:pPr>
              <a:buNone/>
            </a:pPr>
            <a:r>
              <a:rPr lang="en-US" dirty="0" smtClean="0"/>
              <a:t>     DIC</a:t>
            </a:r>
          </a:p>
          <a:p>
            <a:pPr>
              <a:buNone/>
            </a:pPr>
            <a:r>
              <a:rPr lang="en-US" dirty="0" smtClean="0"/>
              <a:t>     TTP</a:t>
            </a:r>
          </a:p>
          <a:p>
            <a:pPr>
              <a:buNone/>
            </a:pPr>
            <a:r>
              <a:rPr lang="en-US" b="1" dirty="0" smtClean="0"/>
              <a:t>Augmented oxygen demand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Thyrotoxicosis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Amphetamine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Hypotension</a:t>
            </a:r>
          </a:p>
          <a:p>
            <a:pPr>
              <a:buNone/>
            </a:pPr>
            <a:r>
              <a:rPr lang="en-US" dirty="0" smtClean="0"/>
              <a:t>     sepsis ,blood loss,  drugs</a:t>
            </a:r>
          </a:p>
          <a:p>
            <a:pPr>
              <a:buNone/>
            </a:pPr>
            <a:r>
              <a:rPr lang="en-US" b="1" dirty="0" smtClean="0"/>
              <a:t>Anatomical variations</a:t>
            </a:r>
          </a:p>
          <a:p>
            <a:pPr>
              <a:buNone/>
            </a:pPr>
            <a:r>
              <a:rPr lang="en-US" dirty="0" smtClean="0"/>
              <a:t>     anomalous origin of coronary artery,  coronary AV fistula,  myocardial bridge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Prognosis….&gt;</a:t>
            </a:r>
            <a:r>
              <a:rPr lang="en-US" b="1" i="1" dirty="0" smtClean="0">
                <a:solidFill>
                  <a:srgbClr val="002060"/>
                </a:solidFill>
              </a:rPr>
              <a:t>Good compared to Atherosclerotic MI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Most common mimickers of MI……Acute </a:t>
            </a:r>
            <a:r>
              <a:rPr lang="en-US" dirty="0" err="1" smtClean="0"/>
              <a:t>myocarditis</a:t>
            </a:r>
            <a:r>
              <a:rPr lang="en-US" dirty="0" smtClean="0"/>
              <a:t>, Acute stress </a:t>
            </a:r>
            <a:r>
              <a:rPr lang="en-US" dirty="0" err="1" smtClean="0"/>
              <a:t>cardiomyopathy</a:t>
            </a:r>
            <a:r>
              <a:rPr lang="en-US" dirty="0" smtClean="0"/>
              <a:t>(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tsubo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PATHOPHYSIOLOGY OF MI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LV Dysfunction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b="1" dirty="0" smtClean="0"/>
              <a:t>Systolic dysfunction</a:t>
            </a:r>
          </a:p>
          <a:p>
            <a:pPr>
              <a:buNone/>
            </a:pPr>
            <a:r>
              <a:rPr lang="en-US" sz="3600" dirty="0" smtClean="0"/>
              <a:t>    4 abnormal contraction pattern</a:t>
            </a:r>
          </a:p>
          <a:p>
            <a:pPr>
              <a:buNone/>
            </a:pPr>
            <a:r>
              <a:rPr lang="en-US" sz="3600" dirty="0" smtClean="0"/>
              <a:t>          </a:t>
            </a:r>
            <a:r>
              <a:rPr lang="en-US" sz="3600" i="1" dirty="0" err="1" smtClean="0">
                <a:solidFill>
                  <a:srgbClr val="FF0000"/>
                </a:solidFill>
              </a:rPr>
              <a:t>Dysynchrony</a:t>
            </a:r>
            <a:endParaRPr lang="en-US" sz="36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          </a:t>
            </a:r>
            <a:r>
              <a:rPr lang="en-US" sz="3600" i="1" dirty="0" err="1" smtClean="0">
                <a:solidFill>
                  <a:srgbClr val="FF0000"/>
                </a:solidFill>
              </a:rPr>
              <a:t>Hypokinesia</a:t>
            </a:r>
            <a:endParaRPr lang="en-US" sz="36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          </a:t>
            </a:r>
            <a:r>
              <a:rPr lang="en-US" sz="3600" i="1" dirty="0" err="1" smtClean="0">
                <a:solidFill>
                  <a:srgbClr val="FF0000"/>
                </a:solidFill>
              </a:rPr>
              <a:t>Akinesia</a:t>
            </a:r>
            <a:endParaRPr lang="en-US" sz="36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          </a:t>
            </a:r>
            <a:r>
              <a:rPr lang="en-US" sz="3600" i="1" dirty="0" err="1" smtClean="0">
                <a:solidFill>
                  <a:srgbClr val="FF0000"/>
                </a:solidFill>
              </a:rPr>
              <a:t>Dyskinesia</a:t>
            </a:r>
            <a:endParaRPr lang="en-US" sz="36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Severe depression of myocardial contractility</a:t>
            </a:r>
          </a:p>
          <a:p>
            <a:pPr>
              <a:buNone/>
            </a:pPr>
            <a:r>
              <a:rPr lang="en-US" sz="3600" dirty="0" smtClean="0"/>
              <a:t>Increased end systolic volume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Decreased CO</a:t>
            </a:r>
          </a:p>
          <a:p>
            <a:pPr>
              <a:buNone/>
            </a:pPr>
            <a:r>
              <a:rPr lang="en-US" sz="3600" dirty="0" smtClean="0"/>
              <a:t>Decreased BP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b="1" dirty="0" smtClean="0"/>
              <a:t>Diastolic Dysfunction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Ventricular </a:t>
            </a:r>
            <a:r>
              <a:rPr lang="en-US" b="1" dirty="0" err="1" smtClean="0">
                <a:solidFill>
                  <a:srgbClr val="FF0000"/>
                </a:solidFill>
              </a:rPr>
              <a:t>Remodelling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</a:t>
            </a:r>
          </a:p>
          <a:p>
            <a:pPr>
              <a:buNone/>
            </a:pPr>
            <a:r>
              <a:rPr lang="en-US" dirty="0" smtClean="0"/>
              <a:t>             Size, </a:t>
            </a:r>
            <a:r>
              <a:rPr lang="en-US" dirty="0" err="1" smtClean="0"/>
              <a:t>shape,thickness</a:t>
            </a:r>
            <a:r>
              <a:rPr lang="en-US" dirty="0" smtClean="0"/>
              <a:t> involving both </a:t>
            </a:r>
            <a:r>
              <a:rPr lang="en-US" dirty="0" err="1" smtClean="0"/>
              <a:t>infarcted</a:t>
            </a:r>
            <a:r>
              <a:rPr lang="en-US" dirty="0" smtClean="0"/>
              <a:t> &amp; non </a:t>
            </a:r>
            <a:r>
              <a:rPr lang="en-US" dirty="0" err="1" smtClean="0"/>
              <a:t>infarcted</a:t>
            </a:r>
            <a:r>
              <a:rPr lang="en-US" dirty="0" smtClean="0"/>
              <a:t> segments of ventricle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smtClean="0">
                <a:solidFill>
                  <a:schemeClr val="tx2"/>
                </a:solidFill>
              </a:rPr>
              <a:t>A)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Infarct expansion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b="1" dirty="0" smtClean="0">
                <a:solidFill>
                  <a:schemeClr val="tx2"/>
                </a:solidFill>
              </a:rPr>
              <a:t>B)Ventricular dilatation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A) </a:t>
            </a:r>
            <a:r>
              <a:rPr lang="en-US" b="1" i="1" dirty="0" smtClean="0">
                <a:solidFill>
                  <a:srgbClr val="002060"/>
                </a:solidFill>
              </a:rPr>
              <a:t>Infarct expansion</a:t>
            </a:r>
          </a:p>
          <a:p>
            <a:pPr>
              <a:buNone/>
            </a:pPr>
            <a:r>
              <a:rPr lang="en-US" dirty="0" smtClean="0"/>
              <a:t>         acute dilatation &amp; thinning of area of infarction not explained by additional myocardial necrosis.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i="1" dirty="0" smtClean="0">
                <a:solidFill>
                  <a:srgbClr val="FF0000"/>
                </a:solidFill>
              </a:rPr>
              <a:t>slippage b/w muscle bundles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i="1" dirty="0" smtClean="0">
                <a:solidFill>
                  <a:srgbClr val="FF0000"/>
                </a:solidFill>
              </a:rPr>
              <a:t>disruption of normal myocardial cells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smtClean="0">
                <a:solidFill>
                  <a:srgbClr val="FF0000"/>
                </a:solidFill>
              </a:rPr>
              <a:t>destruction of extra cellular matrix.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TYPE 1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sz="4700" dirty="0" smtClean="0">
                <a:latin typeface="+mj-lt"/>
              </a:rPr>
              <a:t>Atherosclerotic </a:t>
            </a:r>
            <a:r>
              <a:rPr lang="en-US" sz="4700" dirty="0" smtClean="0">
                <a:solidFill>
                  <a:srgbClr val="FF0000"/>
                </a:solidFill>
                <a:latin typeface="+mj-lt"/>
              </a:rPr>
              <a:t>plaque rupture /erosion </a:t>
            </a:r>
          </a:p>
          <a:p>
            <a:r>
              <a:rPr lang="en-US" sz="4700" dirty="0" err="1" smtClean="0">
                <a:solidFill>
                  <a:srgbClr val="FF0000"/>
                </a:solidFill>
                <a:latin typeface="+mj-lt"/>
              </a:rPr>
              <a:t>Intraluminal</a:t>
            </a:r>
            <a:r>
              <a:rPr lang="en-US" sz="4700" dirty="0" smtClean="0">
                <a:solidFill>
                  <a:srgbClr val="FF0000"/>
                </a:solidFill>
                <a:latin typeface="+mj-lt"/>
              </a:rPr>
              <a:t> thrombus </a:t>
            </a:r>
            <a:r>
              <a:rPr lang="en-US" sz="4700" dirty="0" smtClean="0">
                <a:latin typeface="+mj-lt"/>
              </a:rPr>
              <a:t>in one /more coronary arteries</a:t>
            </a:r>
          </a:p>
          <a:p>
            <a:r>
              <a:rPr lang="en-US" sz="4700" dirty="0" smtClean="0">
                <a:latin typeface="+mj-lt"/>
              </a:rPr>
              <a:t>Decreased myocardial blood flow</a:t>
            </a:r>
          </a:p>
          <a:p>
            <a:r>
              <a:rPr lang="en-US" sz="4700" dirty="0" smtClean="0">
                <a:latin typeface="+mj-lt"/>
              </a:rPr>
              <a:t>Myocardial injury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of infarct expansion ……pre infarction wall thickness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i="1" dirty="0" smtClean="0"/>
              <a:t>existing hypertrophy </a:t>
            </a:r>
            <a:r>
              <a:rPr lang="en-US" dirty="0" smtClean="0"/>
              <a:t>possibly protect against infarct thinning.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Apex-</a:t>
            </a:r>
            <a:r>
              <a:rPr lang="en-US" dirty="0" smtClean="0"/>
              <a:t>--Thinnest </a:t>
            </a:r>
            <a:r>
              <a:rPr lang="en-US" b="1" i="1" dirty="0" smtClean="0"/>
              <a:t>vulnerable</a:t>
            </a:r>
            <a:r>
              <a:rPr lang="en-US" dirty="0" smtClean="0"/>
              <a:t> for infarct expansion .</a:t>
            </a:r>
          </a:p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High mortality</a:t>
            </a:r>
            <a:r>
              <a:rPr lang="en-US" dirty="0" smtClean="0"/>
              <a:t>….Heart failure/ </a:t>
            </a:r>
            <a:r>
              <a:rPr lang="en-US" dirty="0" err="1" smtClean="0"/>
              <a:t>V.aneurysm</a:t>
            </a:r>
            <a:r>
              <a:rPr lang="en-US" dirty="0" smtClean="0"/>
              <a:t>/ Arrhythmias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B)Ventricular  dilatation</a:t>
            </a:r>
          </a:p>
          <a:p>
            <a:r>
              <a:rPr lang="en-US" dirty="0" smtClean="0"/>
              <a:t>      Dilatation of viable portion of ventricle </a:t>
            </a:r>
          </a:p>
          <a:p>
            <a:r>
              <a:rPr lang="en-US" dirty="0" smtClean="0"/>
              <a:t>      compensatory mechanism to maintain stroke volume</a:t>
            </a:r>
          </a:p>
          <a:p>
            <a:r>
              <a:rPr lang="en-US" dirty="0" smtClean="0"/>
              <a:t>Start immediately after STEMI </a:t>
            </a:r>
          </a:p>
          <a:p>
            <a:pPr>
              <a:buNone/>
            </a:pPr>
            <a:r>
              <a:rPr lang="en-US" dirty="0" smtClean="0"/>
              <a:t>                           can progress for months---years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EFFECT OF Rx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reperfusion------Restrict extent of myocardial necrosis</a:t>
            </a:r>
          </a:p>
          <a:p>
            <a:r>
              <a:rPr lang="en-US" dirty="0" smtClean="0"/>
              <a:t>Steroids &amp; NSAIDS----early MI----Scar thinning &amp; infarct expansion.</a:t>
            </a:r>
          </a:p>
          <a:p>
            <a:r>
              <a:rPr lang="en-US" dirty="0" smtClean="0"/>
              <a:t>RAAS inhibitors/ ARB/</a:t>
            </a:r>
            <a:r>
              <a:rPr lang="en-US" dirty="0" err="1" smtClean="0"/>
              <a:t>Aldosterone</a:t>
            </a:r>
            <a:r>
              <a:rPr lang="en-US" dirty="0" smtClean="0"/>
              <a:t> antagonist--------------reduce </a:t>
            </a:r>
            <a:r>
              <a:rPr lang="en-US" dirty="0" err="1" smtClean="0"/>
              <a:t>remodelling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Pathophysiology</a:t>
            </a:r>
            <a:r>
              <a:rPr lang="en-US" b="1" dirty="0" smtClean="0">
                <a:solidFill>
                  <a:srgbClr val="C00000"/>
                </a:solidFill>
              </a:rPr>
              <a:t> of other organ systems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LUNG</a:t>
            </a:r>
          </a:p>
          <a:p>
            <a:pPr>
              <a:buNone/>
            </a:pPr>
            <a:r>
              <a:rPr lang="en-US" dirty="0" smtClean="0"/>
              <a:t>          Increased pulmonary capillary hydrostatic pressure-------interstitial edema----arteriolar &amp; bronchiolar compression---hypoxemia</a:t>
            </a:r>
          </a:p>
          <a:p>
            <a:pPr>
              <a:buNone/>
            </a:pPr>
            <a:r>
              <a:rPr lang="en-US" dirty="0" smtClean="0"/>
              <a:t>    Hyperventilation------Respiratory alkalosis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1905000" y="4114800"/>
            <a:ext cx="484632" cy="533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4191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TLC ,FRC,RV,VC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6">
              <a:buNone/>
            </a:pPr>
            <a:endParaRPr lang="en-US" dirty="0" smtClean="0"/>
          </a:p>
          <a:p>
            <a:pPr lvl="6">
              <a:buNone/>
            </a:pPr>
            <a:r>
              <a:rPr lang="en-US" sz="3600" b="1" dirty="0" smtClean="0"/>
              <a:t>Pancreatic blood flow</a:t>
            </a:r>
          </a:p>
          <a:p>
            <a:pPr lvl="6">
              <a:buNone/>
            </a:pPr>
            <a:r>
              <a:rPr lang="en-US" sz="3600" b="1" dirty="0" smtClean="0"/>
              <a:t>Insulin</a:t>
            </a:r>
          </a:p>
          <a:p>
            <a:pPr lvl="6">
              <a:buNone/>
            </a:pPr>
            <a:endParaRPr lang="en-US" sz="3600" b="1" dirty="0" smtClean="0"/>
          </a:p>
          <a:p>
            <a:pPr lvl="6">
              <a:buNone/>
            </a:pPr>
            <a:r>
              <a:rPr lang="en-US" sz="3600" b="1" dirty="0" smtClean="0"/>
              <a:t>Sympathetic </a:t>
            </a:r>
            <a:r>
              <a:rPr lang="en-US" sz="3600" b="1" dirty="0" err="1" smtClean="0"/>
              <a:t>activity</a:t>
            </a:r>
            <a:r>
              <a:rPr lang="en-US" sz="3600" b="1" dirty="0" err="1" smtClean="0">
                <a:sym typeface="Wingdings" pitchFamily="2" charset="2"/>
              </a:rPr>
              <a:t>catecholamines</a:t>
            </a:r>
            <a:endParaRPr lang="en-US" sz="3600" b="1" dirty="0" smtClean="0">
              <a:sym typeface="Wingdings" pitchFamily="2" charset="2"/>
            </a:endParaRPr>
          </a:p>
          <a:p>
            <a:pPr lvl="6">
              <a:buNone/>
            </a:pPr>
            <a:r>
              <a:rPr lang="en-US" sz="3600" b="1" dirty="0" err="1" smtClean="0">
                <a:sym typeface="Wingdings" pitchFamily="2" charset="2"/>
              </a:rPr>
              <a:t>Glycogenolysishyperglycemia</a:t>
            </a:r>
            <a:endParaRPr lang="en-US" sz="3600" b="1" dirty="0" smtClean="0">
              <a:sym typeface="Wingdings" pitchFamily="2" charset="2"/>
            </a:endParaRPr>
          </a:p>
          <a:p>
            <a:pPr lvl="6">
              <a:buNone/>
            </a:pPr>
            <a:endParaRPr lang="en-US" sz="3600" b="1" dirty="0" smtClean="0"/>
          </a:p>
          <a:p>
            <a:pPr lvl="6">
              <a:buNone/>
            </a:pPr>
            <a:endParaRPr lang="en-US" sz="3600" b="1" dirty="0" smtClean="0"/>
          </a:p>
          <a:p>
            <a:pPr lvl="6">
              <a:buNone/>
            </a:pPr>
            <a:endParaRPr lang="en-US" sz="3600" b="1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514600" y="2209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514600" y="4038600"/>
            <a:ext cx="484632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6096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Safest post MI glucose level &lt;180mg/dl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Adrenal medulla------</a:t>
            </a:r>
            <a:r>
              <a:rPr lang="en-US" dirty="0" smtClean="0">
                <a:sym typeface="Wingdings" pitchFamily="2" charset="2"/>
              </a:rPr>
              <a:t>increased    Catecholamine release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serious </a:t>
            </a:r>
            <a:r>
              <a:rPr lang="en-US" dirty="0" err="1" smtClean="0">
                <a:sym typeface="Wingdings" pitchFamily="2" charset="2"/>
              </a:rPr>
              <a:t>arrhythmias,extensive</a:t>
            </a:r>
            <a:r>
              <a:rPr lang="en-US" dirty="0" smtClean="0">
                <a:sym typeface="Wingdings" pitchFamily="2" charset="2"/>
              </a:rPr>
              <a:t> myocardial                     </a:t>
            </a:r>
            <a:r>
              <a:rPr lang="en-US" dirty="0" err="1" smtClean="0">
                <a:sym typeface="Wingdings" pitchFamily="2" charset="2"/>
              </a:rPr>
              <a:t>damage,cardiogenic</a:t>
            </a:r>
            <a:r>
              <a:rPr lang="en-US" dirty="0" smtClean="0">
                <a:sym typeface="Wingdings" pitchFamily="2" charset="2"/>
              </a:rPr>
              <a:t> shock.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increased  thromboxaneA2…….&gt;platelet aggregation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</a:t>
            </a:r>
            <a:endParaRPr lang="en-US" dirty="0" smtClean="0"/>
          </a:p>
          <a:p>
            <a:r>
              <a:rPr lang="en-US" dirty="0" smtClean="0"/>
              <a:t>     RAAS activation          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                         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581400" y="2286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NATRIURETIC PEPTIDE</a:t>
            </a:r>
          </a:p>
          <a:p>
            <a:pPr>
              <a:buNone/>
            </a:pPr>
            <a:r>
              <a:rPr lang="en-US" dirty="0" smtClean="0"/>
              <a:t>       ANP,BNP--------------</a:t>
            </a:r>
            <a:r>
              <a:rPr lang="en-US" dirty="0" smtClean="0">
                <a:sym typeface="Wingdings" pitchFamily="2" charset="2"/>
              </a:rPr>
              <a:t>from </a:t>
            </a:r>
            <a:r>
              <a:rPr lang="en-US" dirty="0" err="1" smtClean="0">
                <a:sym typeface="Wingdings" pitchFamily="2" charset="2"/>
              </a:rPr>
              <a:t>atrias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BNP  &amp; NT- pro BNP --------from ventricles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rise in BNP and NT-</a:t>
            </a:r>
            <a:r>
              <a:rPr lang="en-US" dirty="0" err="1" smtClean="0">
                <a:sym typeface="Wingdings" pitchFamily="2" charset="2"/>
              </a:rPr>
              <a:t>proBNP</a:t>
            </a:r>
            <a:r>
              <a:rPr lang="en-US" dirty="0" smtClean="0">
                <a:sym typeface="Wingdings" pitchFamily="2" charset="2"/>
              </a:rPr>
              <a:t> after STEMI correlates with infarcts size and RWMA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sz="5400" dirty="0" smtClean="0"/>
              <a:t>CO                     AKI</a:t>
            </a:r>
            <a:endParaRPr lang="en-US" sz="5400" dirty="0"/>
          </a:p>
        </p:txBody>
      </p:sp>
      <p:sp>
        <p:nvSpPr>
          <p:cNvPr id="4" name="Down Arrow 3"/>
          <p:cNvSpPr/>
          <p:nvPr/>
        </p:nvSpPr>
        <p:spPr>
          <a:xfrm>
            <a:off x="1981200" y="2286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81400" y="2514600"/>
            <a:ext cx="2590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HAEMATOLOGICAL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* propensity for platelet aggregation</a:t>
            </a:r>
          </a:p>
          <a:p>
            <a:r>
              <a:rPr lang="en-US" dirty="0" smtClean="0"/>
              <a:t>                *  leucocytes</a:t>
            </a:r>
          </a:p>
          <a:p>
            <a:r>
              <a:rPr lang="en-US" dirty="0" smtClean="0"/>
              <a:t>                *  viscosity</a:t>
            </a:r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914400" y="1600200"/>
            <a:ext cx="609600" cy="213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changes after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GROSS</a:t>
            </a:r>
          </a:p>
          <a:p>
            <a:pPr>
              <a:buNone/>
            </a:pPr>
            <a:r>
              <a:rPr lang="en-US" dirty="0" smtClean="0"/>
              <a:t>           &lt;4 hrs---------NONE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b="1" dirty="0" smtClean="0">
                <a:solidFill>
                  <a:srgbClr val="002060"/>
                </a:solidFill>
              </a:rPr>
              <a:t>4-24 hrs-</a:t>
            </a:r>
            <a:r>
              <a:rPr lang="en-US" dirty="0" smtClean="0"/>
              <a:t>-----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Dark mottling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002060"/>
                </a:solidFill>
              </a:rPr>
              <a:t>1-3 days-</a:t>
            </a:r>
            <a:r>
              <a:rPr lang="en-US" dirty="0" smtClean="0"/>
              <a:t>----- </a:t>
            </a:r>
            <a:r>
              <a:rPr lang="en-US" b="1" dirty="0" smtClean="0">
                <a:solidFill>
                  <a:srgbClr val="FFC000"/>
                </a:solidFill>
              </a:rPr>
              <a:t>Infarct centre …yellow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002060"/>
                </a:solidFill>
              </a:rPr>
              <a:t>3-7 days-</a:t>
            </a:r>
            <a:r>
              <a:rPr lang="en-US" dirty="0" smtClean="0"/>
              <a:t>------</a:t>
            </a:r>
            <a:r>
              <a:rPr lang="en-US" b="1" dirty="0" smtClean="0">
                <a:solidFill>
                  <a:srgbClr val="FF0000"/>
                </a:solidFill>
              </a:rPr>
              <a:t>Hyperemia at borders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002060"/>
                </a:solidFill>
              </a:rPr>
              <a:t>7- 14 days-</a:t>
            </a:r>
            <a:r>
              <a:rPr lang="en-US" dirty="0" smtClean="0"/>
              <a:t>---- Red gray&amp; depressed borders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002060"/>
                </a:solidFill>
              </a:rPr>
              <a:t>2– 8 weeks-</a:t>
            </a:r>
            <a:r>
              <a:rPr lang="en-US" dirty="0" smtClean="0"/>
              <a:t>--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Gray white granulation tissue.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b="1" dirty="0" smtClean="0">
                <a:solidFill>
                  <a:srgbClr val="002060"/>
                </a:solidFill>
              </a:rPr>
              <a:t>&gt; 2 month-</a:t>
            </a:r>
            <a:r>
              <a:rPr lang="en-US" dirty="0" smtClean="0"/>
              <a:t>---completed scarring</a:t>
            </a:r>
          </a:p>
          <a:p>
            <a:pPr>
              <a:buNone/>
            </a:pPr>
            <a:r>
              <a:rPr lang="en-US" dirty="0" smtClean="0"/>
              <a:t>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Condition other than plaque rupture contributing  an imbalance B/W myocardial O2 supply and demand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Coronary artery spasm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Coronary endothelial dysfunction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Tachyarrhythmias,Bradyarrhythmias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Anemia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Respiratory failure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Drugs &amp; toxins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Hypotension/ severe Hypertension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Microscopic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30 min-4 hrs-</a:t>
            </a:r>
            <a:r>
              <a:rPr lang="en-US" dirty="0" smtClean="0"/>
              <a:t>----     </a:t>
            </a:r>
            <a:r>
              <a:rPr lang="en-US" b="1" dirty="0" smtClean="0"/>
              <a:t>Glycogen </a:t>
            </a:r>
            <a:r>
              <a:rPr lang="en-US" b="1" dirty="0" err="1" smtClean="0"/>
              <a:t>depletion,intracellular</a:t>
            </a:r>
            <a:r>
              <a:rPr lang="en-US" b="1" dirty="0" smtClean="0"/>
              <a:t> edema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4-12 hrs-</a:t>
            </a:r>
            <a:r>
              <a:rPr lang="en-US" dirty="0" smtClean="0"/>
              <a:t>---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Disruption of mitochondria, coagulation necrosis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12-24 hrs-</a:t>
            </a:r>
            <a:r>
              <a:rPr lang="en-US" dirty="0" smtClean="0"/>
              <a:t>--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b="1" dirty="0" smtClean="0"/>
              <a:t>Contraction band necrosis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err="1" smtClean="0"/>
              <a:t>Neutrophilic</a:t>
            </a:r>
            <a:r>
              <a:rPr lang="en-US" b="1" dirty="0" smtClean="0"/>
              <a:t> and </a:t>
            </a:r>
            <a:r>
              <a:rPr lang="en-US" b="1" dirty="0" err="1" smtClean="0"/>
              <a:t>eosinophilic</a:t>
            </a:r>
            <a:r>
              <a:rPr lang="en-US" b="1" dirty="0" smtClean="0"/>
              <a:t> infiltration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Microscopic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1-3 days-</a:t>
            </a:r>
            <a:r>
              <a:rPr lang="en-US" dirty="0" smtClean="0"/>
              <a:t>----more </a:t>
            </a:r>
            <a:r>
              <a:rPr lang="en-US" dirty="0" err="1" smtClean="0"/>
              <a:t>neutrophils</a:t>
            </a: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3-7 days-</a:t>
            </a:r>
            <a:r>
              <a:rPr lang="en-US" dirty="0" smtClean="0"/>
              <a:t>----apoptosis of </a:t>
            </a:r>
            <a:r>
              <a:rPr lang="en-US" dirty="0" err="1" smtClean="0"/>
              <a:t>neutrophils</a:t>
            </a: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7-10 days </a:t>
            </a:r>
            <a:r>
              <a:rPr lang="en-US" dirty="0" smtClean="0"/>
              <a:t>----granulation tissue formation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10-14 days-</a:t>
            </a:r>
            <a:r>
              <a:rPr lang="en-US" dirty="0" smtClean="0"/>
              <a:t>---mature granulation tissue with type 1 collagen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&gt;2month-</a:t>
            </a:r>
            <a:r>
              <a:rPr lang="en-US" dirty="0" smtClean="0"/>
              <a:t>----dense collagen scar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cuments\My Bluetooth\1537800217048-1231330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229600" cy="602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cuments\My Bluetooth\1537800284242-265401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cuments\My Bluetooth\1537800295997-1745964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cuments\My Bluetooth\1537800315220-766774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cuments\My Bluetooth\1537800332789-1041820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cuments\My Bluetooth\1537800347933-1746973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Conditions mimicking STEMI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8000" dirty="0" smtClean="0"/>
              <a:t>PERICARDITIS</a:t>
            </a:r>
          </a:p>
          <a:p>
            <a:pPr>
              <a:buNone/>
            </a:pPr>
            <a:endParaRPr lang="en-US" sz="5900" dirty="0" smtClean="0"/>
          </a:p>
          <a:p>
            <a:r>
              <a:rPr lang="en-US" sz="8600" dirty="0" smtClean="0"/>
              <a:t>BER</a:t>
            </a:r>
          </a:p>
          <a:p>
            <a:pPr>
              <a:buNone/>
            </a:pPr>
            <a:endParaRPr lang="en-US" sz="5900" dirty="0" smtClean="0"/>
          </a:p>
          <a:p>
            <a:r>
              <a:rPr lang="en-US" sz="8600" dirty="0" smtClean="0"/>
              <a:t>VENTRICULAR ANEURYSM</a:t>
            </a:r>
          </a:p>
          <a:p>
            <a:endParaRPr lang="en-US" sz="5900" dirty="0" smtClean="0"/>
          </a:p>
          <a:p>
            <a:r>
              <a:rPr lang="en-US" sz="8600" dirty="0" smtClean="0"/>
              <a:t>BRUGADA SYNDROME</a:t>
            </a:r>
          </a:p>
          <a:p>
            <a:pPr>
              <a:buNone/>
            </a:pPr>
            <a:endParaRPr lang="en-US" sz="5900" dirty="0" smtClean="0"/>
          </a:p>
          <a:p>
            <a:r>
              <a:rPr lang="en-US" sz="8600" dirty="0" smtClean="0"/>
              <a:t>AORTIC DISSECTION </a:t>
            </a:r>
          </a:p>
          <a:p>
            <a:endParaRPr lang="en-US" sz="5900" dirty="0" smtClean="0"/>
          </a:p>
          <a:p>
            <a:r>
              <a:rPr lang="en-US" sz="8600" dirty="0" smtClean="0"/>
              <a:t>PULMONARY EMBOLISM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    </a:t>
            </a:r>
            <a:r>
              <a:rPr lang="en-US" dirty="0" err="1" smtClean="0"/>
              <a:t>Neth</a:t>
            </a:r>
            <a:r>
              <a:rPr lang="en-US" dirty="0" smtClean="0"/>
              <a:t> Heart j.2008 </a:t>
            </a:r>
            <a:r>
              <a:rPr lang="en-US" dirty="0" err="1" smtClean="0"/>
              <a:t>oc</a:t>
            </a:r>
            <a:r>
              <a:rPr lang="en-US" dirty="0" smtClean="0"/>
              <a:t>                              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 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Sudden cardiac death with symptoms of ischemia, new ST elevation/LBBB/VF</a:t>
            </a:r>
          </a:p>
          <a:p>
            <a:r>
              <a:rPr lang="en-US" dirty="0" smtClean="0"/>
              <a:t>Die before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blood samples for biomarkers can be obtained/  increase in biomarkers can be identified.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Continues--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LBBB</a:t>
            </a:r>
          </a:p>
          <a:p>
            <a:r>
              <a:rPr lang="en-US" dirty="0" smtClean="0"/>
              <a:t>LVH</a:t>
            </a:r>
          </a:p>
          <a:p>
            <a:r>
              <a:rPr lang="en-US" dirty="0" smtClean="0"/>
              <a:t>PRINZMETALS ANGINA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HYPERKALEMIA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Pericarditis</a:t>
            </a:r>
            <a:endParaRPr lang="en-US" dirty="0"/>
          </a:p>
        </p:txBody>
      </p:sp>
      <p:pic>
        <p:nvPicPr>
          <p:cNvPr id="4" name="Picture 2" descr="C:\Users\lenovo\Documents\My Bluetooth\1538291153731-1037528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848600" cy="404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enovo\Documents\My Bluetooth\153829123637316043495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1538291633483-1833278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1538291759433-1285670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1538291831756-3220005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1538291924197-1861143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1538291994866-464871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IMG_20180930_130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ST elevation in LV aneurysm</a:t>
            </a:r>
            <a:endParaRPr lang="en-US" dirty="0"/>
          </a:p>
        </p:txBody>
      </p:sp>
      <p:pic>
        <p:nvPicPr>
          <p:cNvPr id="4" name="Picture 2" descr="C:\Users\lenovo\Documents\My Bluetooth\1538293299791-20787239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3131" y="1600200"/>
            <a:ext cx="79577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 4a/ TYPE 4b/TYPE 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Type </a:t>
            </a:r>
            <a:r>
              <a:rPr lang="en-US" b="1" dirty="0" smtClean="0">
                <a:solidFill>
                  <a:srgbClr val="002060"/>
                </a:solidFill>
              </a:rPr>
              <a:t>4a</a:t>
            </a:r>
            <a:r>
              <a:rPr lang="en-US" dirty="0" smtClean="0"/>
              <a:t>&gt; MI associated with </a:t>
            </a:r>
            <a:r>
              <a:rPr lang="en-US" b="1" dirty="0" smtClean="0"/>
              <a:t>PCI</a:t>
            </a:r>
          </a:p>
          <a:p>
            <a:r>
              <a:rPr lang="en-US" dirty="0" smtClean="0"/>
              <a:t>Type </a:t>
            </a:r>
            <a:r>
              <a:rPr lang="en-US" b="1" dirty="0" smtClean="0">
                <a:solidFill>
                  <a:srgbClr val="002060"/>
                </a:solidFill>
              </a:rPr>
              <a:t>4b</a:t>
            </a:r>
            <a:r>
              <a:rPr lang="en-US" dirty="0" smtClean="0">
                <a:solidFill>
                  <a:srgbClr val="002060"/>
                </a:solidFill>
              </a:rPr>
              <a:t>&gt;</a:t>
            </a:r>
            <a:r>
              <a:rPr lang="en-US" dirty="0" smtClean="0"/>
              <a:t> MI associated with </a:t>
            </a:r>
            <a:r>
              <a:rPr lang="en-US" b="1" dirty="0" smtClean="0"/>
              <a:t>stent thrombosis</a:t>
            </a:r>
          </a:p>
          <a:p>
            <a:r>
              <a:rPr lang="en-US" dirty="0"/>
              <a:t> </a:t>
            </a:r>
            <a:r>
              <a:rPr lang="en-US" dirty="0" smtClean="0"/>
              <a:t>Type </a:t>
            </a:r>
            <a:r>
              <a:rPr lang="en-US" b="1" dirty="0" smtClean="0">
                <a:solidFill>
                  <a:srgbClr val="002060"/>
                </a:solidFill>
              </a:rPr>
              <a:t>5 </a:t>
            </a:r>
            <a:r>
              <a:rPr lang="en-US" dirty="0" smtClean="0"/>
              <a:t> &gt; MI associated wit </a:t>
            </a:r>
            <a:r>
              <a:rPr lang="en-US" b="1" dirty="0" smtClean="0"/>
              <a:t>CABG.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Brugada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r>
              <a:rPr lang="en-US" dirty="0" err="1" smtClean="0"/>
              <a:t>channelopathy</a:t>
            </a:r>
            <a:endParaRPr lang="en-US" dirty="0" smtClean="0"/>
          </a:p>
          <a:p>
            <a:r>
              <a:rPr lang="en-US" dirty="0" smtClean="0"/>
              <a:t>&gt; 60 mutations</a:t>
            </a:r>
          </a:p>
          <a:p>
            <a:r>
              <a:rPr lang="en-US" dirty="0" smtClean="0"/>
              <a:t>50% Spontaneous mutation</a:t>
            </a:r>
          </a:p>
          <a:p>
            <a:r>
              <a:rPr lang="en-US" dirty="0" smtClean="0"/>
              <a:t>Familial</a:t>
            </a:r>
          </a:p>
          <a:p>
            <a:r>
              <a:rPr lang="en-US" dirty="0" err="1" smtClean="0"/>
              <a:t>Brugada</a:t>
            </a:r>
            <a:r>
              <a:rPr lang="en-US" dirty="0" smtClean="0"/>
              <a:t> sign------ECG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enovo\Documents\My Bluetooth\IMG_20180930_1321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686800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ECG abnormality </a:t>
            </a:r>
            <a:r>
              <a:rPr lang="en-US" b="1" i="1" dirty="0" smtClean="0">
                <a:solidFill>
                  <a:srgbClr val="FF0000"/>
                </a:solidFill>
              </a:rPr>
              <a:t>must be </a:t>
            </a:r>
            <a:r>
              <a:rPr lang="en-US" dirty="0" smtClean="0"/>
              <a:t>associated with </a:t>
            </a:r>
            <a:r>
              <a:rPr lang="en-US" b="1" i="1" dirty="0" smtClean="0"/>
              <a:t>one of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Polymorphic VT/VF</a:t>
            </a:r>
          </a:p>
          <a:p>
            <a:r>
              <a:rPr lang="en-US" dirty="0" smtClean="0"/>
              <a:t>Family H/O sudden cardiac death</a:t>
            </a:r>
          </a:p>
          <a:p>
            <a:r>
              <a:rPr lang="en-US" dirty="0" err="1" smtClean="0"/>
              <a:t>Inducibility</a:t>
            </a:r>
            <a:r>
              <a:rPr lang="en-US" dirty="0" smtClean="0"/>
              <a:t> of VT with programmed electrical stimulation</a:t>
            </a:r>
          </a:p>
          <a:p>
            <a:r>
              <a:rPr lang="en-US" dirty="0" smtClean="0"/>
              <a:t>Syncope</a:t>
            </a:r>
          </a:p>
          <a:p>
            <a:r>
              <a:rPr lang="en-US" dirty="0" smtClean="0"/>
              <a:t>Nocturnal </a:t>
            </a:r>
            <a:r>
              <a:rPr lang="en-US" dirty="0" err="1" smtClean="0"/>
              <a:t>agonal</a:t>
            </a:r>
            <a:r>
              <a:rPr lang="en-US" dirty="0" smtClean="0"/>
              <a:t> respiration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LVH</a:t>
            </a:r>
            <a:endParaRPr lang="en-US" dirty="0"/>
          </a:p>
        </p:txBody>
      </p:sp>
      <p:pic>
        <p:nvPicPr>
          <p:cNvPr id="4" name="Picture 2" descr="C:\Users\lenovo\Documents\My Bluetooth\1538302428025-15484160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2711" y="1600200"/>
            <a:ext cx="767857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err="1" smtClean="0"/>
              <a:t>Prinzmetals</a:t>
            </a:r>
            <a:r>
              <a:rPr lang="en-US" dirty="0" smtClean="0"/>
              <a:t> angina</a:t>
            </a:r>
            <a:endParaRPr lang="en-US" dirty="0"/>
          </a:p>
        </p:txBody>
      </p:sp>
      <p:pic>
        <p:nvPicPr>
          <p:cNvPr id="4" name="Picture 2" descr="C:\Users\lenovo\Documents\My Bluetooth\15383026786932063433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80010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Hypothermia---Osborn wave</a:t>
            </a:r>
            <a:endParaRPr lang="en-US" dirty="0"/>
          </a:p>
        </p:txBody>
      </p:sp>
      <p:pic>
        <p:nvPicPr>
          <p:cNvPr id="4" name="Picture 2" descr="C:\Users\lenovo\Documents\My Bluetooth\1538302937722-1075405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1396"/>
            <a:ext cx="8229600" cy="4283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My Bluetooth\1538303047882-559861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4596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1.Match the time after onset of MI with the histological features/clinical event</a:t>
            </a:r>
          </a:p>
          <a:p>
            <a:pPr>
              <a:buNone/>
            </a:pPr>
            <a:r>
              <a:rPr lang="en-US" dirty="0" smtClean="0"/>
              <a:t>       1.coagulation necrosis, wavy </a:t>
            </a:r>
            <a:r>
              <a:rPr lang="en-US" dirty="0" err="1" smtClean="0"/>
              <a:t>fibers,infiltration</a:t>
            </a:r>
            <a:r>
              <a:rPr lang="en-US" dirty="0" smtClean="0"/>
              <a:t> of </a:t>
            </a:r>
            <a:r>
              <a:rPr lang="en-US" dirty="0" err="1" smtClean="0"/>
              <a:t>interstitium</a:t>
            </a:r>
            <a:r>
              <a:rPr lang="en-US" dirty="0" smtClean="0"/>
              <a:t> by </a:t>
            </a:r>
            <a:r>
              <a:rPr lang="en-US" dirty="0" err="1" smtClean="0"/>
              <a:t>polymorphonuclear</a:t>
            </a:r>
            <a:r>
              <a:rPr lang="en-US" dirty="0" smtClean="0"/>
              <a:t> infiltrates</a:t>
            </a:r>
          </a:p>
          <a:p>
            <a:pPr>
              <a:buNone/>
            </a:pPr>
            <a:r>
              <a:rPr lang="en-US" dirty="0" smtClean="0"/>
              <a:t>        2.scar with dense collagen fibers  </a:t>
            </a:r>
          </a:p>
          <a:p>
            <a:pPr>
              <a:buNone/>
            </a:pPr>
            <a:r>
              <a:rPr lang="en-US" dirty="0" smtClean="0"/>
              <a:t>        3. thrombotic coronary artery with no </a:t>
            </a:r>
            <a:r>
              <a:rPr lang="en-US" dirty="0" err="1" smtClean="0"/>
              <a:t>histopathological</a:t>
            </a:r>
            <a:r>
              <a:rPr lang="en-US" dirty="0" smtClean="0"/>
              <a:t> changes.</a:t>
            </a:r>
          </a:p>
          <a:p>
            <a:pPr>
              <a:buNone/>
            </a:pPr>
            <a:r>
              <a:rPr lang="en-US" dirty="0" smtClean="0"/>
              <a:t>         4.Rupture of ventricular wall</a:t>
            </a:r>
          </a:p>
          <a:p>
            <a:pPr>
              <a:buNone/>
            </a:pPr>
            <a:r>
              <a:rPr lang="en-US" dirty="0" smtClean="0"/>
              <a:t>(A)2hr  ( B)12 hr  (C) 4-7 days  (D) 6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16 year old boy presented with DOE and palpitation for the past 1 month. He had no other respiratory symptoms or fever. He was a non smoker , non hypertensive and non </a:t>
            </a:r>
            <a:r>
              <a:rPr lang="en-US" dirty="0" err="1" smtClean="0"/>
              <a:t>diabetic.His</a:t>
            </a:r>
            <a:r>
              <a:rPr lang="en-US" dirty="0" smtClean="0"/>
              <a:t> younger brother died suddenly a year earlier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TYPE 4A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PCI </a:t>
            </a:r>
            <a:r>
              <a:rPr lang="en-US" dirty="0" err="1" smtClean="0"/>
              <a:t>relted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MI</a:t>
            </a:r>
          </a:p>
          <a:p>
            <a:r>
              <a:rPr lang="en-US" b="1" i="1" dirty="0" err="1" smtClean="0">
                <a:solidFill>
                  <a:srgbClr val="C00000"/>
                </a:solidFill>
              </a:rPr>
              <a:t>CTn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/>
              <a:t>values </a:t>
            </a:r>
            <a:r>
              <a:rPr lang="en-US" b="1" i="1" dirty="0" smtClean="0"/>
              <a:t>&gt;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Five times the </a:t>
            </a:r>
            <a:r>
              <a:rPr lang="en-US" i="1" dirty="0" smtClean="0">
                <a:solidFill>
                  <a:srgbClr val="C00000"/>
                </a:solidFill>
              </a:rPr>
              <a:t>99</a:t>
            </a:r>
            <a:r>
              <a:rPr lang="en-US" i="1" baseline="30000" dirty="0" smtClean="0">
                <a:solidFill>
                  <a:srgbClr val="C00000"/>
                </a:solidFill>
              </a:rPr>
              <a:t>th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/>
              <a:t>percentile  URL----Pt with </a:t>
            </a:r>
            <a:r>
              <a:rPr lang="en-US" i="1" dirty="0" err="1" smtClean="0">
                <a:solidFill>
                  <a:srgbClr val="FF0000"/>
                </a:solidFill>
              </a:rPr>
              <a:t>norml</a:t>
            </a:r>
            <a:r>
              <a:rPr lang="en-US" i="1" dirty="0" smtClean="0">
                <a:solidFill>
                  <a:srgbClr val="FF0000"/>
                </a:solidFill>
              </a:rPr>
              <a:t> base line values. </a:t>
            </a:r>
          </a:p>
          <a:p>
            <a:r>
              <a:rPr lang="en-US" i="1" dirty="0" smtClean="0"/>
              <a:t>Pts with </a:t>
            </a:r>
            <a:r>
              <a:rPr lang="en-US" b="1" i="1" dirty="0" smtClean="0">
                <a:solidFill>
                  <a:srgbClr val="FF0000"/>
                </a:solidFill>
              </a:rPr>
              <a:t>elevated pre procedure </a:t>
            </a:r>
            <a:r>
              <a:rPr lang="en-US" b="1" i="1" dirty="0" err="1" smtClean="0">
                <a:solidFill>
                  <a:srgbClr val="FF0000"/>
                </a:solidFill>
              </a:rPr>
              <a:t>CTn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, Post procedure  value must raise by </a:t>
            </a:r>
            <a:r>
              <a:rPr lang="en-US" b="1" i="1" dirty="0" smtClean="0">
                <a:solidFill>
                  <a:srgbClr val="C00000"/>
                </a:solidFill>
              </a:rPr>
              <a:t>&gt;20%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cuments\My Bluetooth\APC-4-81-g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cuments\My Bluetooth\APC-4-81-g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915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cuments\My Bluetooth\15381552397781840385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Echo/CAG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2D Echocardiogram </a:t>
            </a:r>
          </a:p>
          <a:p>
            <a:pPr>
              <a:buNone/>
            </a:pPr>
            <a:r>
              <a:rPr lang="en-US" dirty="0" smtClean="0"/>
              <a:t>         dilated LV with severe LV systolic dysfunction and </a:t>
            </a:r>
            <a:r>
              <a:rPr lang="en-US" dirty="0" err="1" smtClean="0"/>
              <a:t>akinetic</a:t>
            </a:r>
            <a:r>
              <a:rPr lang="en-US" dirty="0" smtClean="0"/>
              <a:t> </a:t>
            </a:r>
            <a:r>
              <a:rPr lang="en-US" dirty="0" err="1" smtClean="0"/>
              <a:t>interventricular</a:t>
            </a:r>
            <a:r>
              <a:rPr lang="en-US" dirty="0" smtClean="0"/>
              <a:t> septum, moderate MR .</a:t>
            </a:r>
          </a:p>
          <a:p>
            <a:pPr>
              <a:buNone/>
            </a:pPr>
            <a:r>
              <a:rPr lang="en-US" dirty="0" smtClean="0"/>
              <a:t> CAG----- 90% discrete, </a:t>
            </a:r>
            <a:r>
              <a:rPr lang="en-US" dirty="0" err="1" smtClean="0"/>
              <a:t>ostialstenosis</a:t>
            </a:r>
            <a:r>
              <a:rPr lang="en-US" dirty="0" smtClean="0"/>
              <a:t> of the left main coronary artery and severe proximal LAD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???????????????????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child had  </a:t>
            </a:r>
            <a:r>
              <a:rPr lang="en-US" b="1" i="1" dirty="0" smtClean="0"/>
              <a:t>FAMILIAL HYPERCHOLESTROLEMIA</a:t>
            </a:r>
          </a:p>
          <a:p>
            <a:r>
              <a:rPr lang="en-US" dirty="0" smtClean="0"/>
              <a:t>Clinically </a:t>
            </a:r>
            <a:r>
              <a:rPr lang="en-US" b="1" dirty="0" smtClean="0"/>
              <a:t> </a:t>
            </a:r>
            <a:r>
              <a:rPr lang="en-US" dirty="0" smtClean="0"/>
              <a:t>suspected because of </a:t>
            </a:r>
            <a:r>
              <a:rPr lang="en-US" i="1" dirty="0" err="1" smtClean="0">
                <a:solidFill>
                  <a:srgbClr val="FF0000"/>
                </a:solidFill>
              </a:rPr>
              <a:t>tendinous</a:t>
            </a:r>
            <a:r>
              <a:rPr lang="en-US" i="1" dirty="0" smtClean="0">
                <a:solidFill>
                  <a:srgbClr val="FF0000"/>
                </a:solidFill>
              </a:rPr>
              <a:t> and tuberous </a:t>
            </a:r>
            <a:r>
              <a:rPr lang="en-US" i="1" dirty="0" err="1" smtClean="0">
                <a:solidFill>
                  <a:srgbClr val="FF0000"/>
                </a:solidFill>
              </a:rPr>
              <a:t>xanthomas</a:t>
            </a:r>
            <a:r>
              <a:rPr lang="en-US" i="1" dirty="0" smtClean="0"/>
              <a:t> with strong family history</a:t>
            </a:r>
          </a:p>
          <a:p>
            <a:r>
              <a:rPr lang="en-US" i="1" dirty="0" smtClean="0"/>
              <a:t>Total </a:t>
            </a:r>
            <a:r>
              <a:rPr lang="en-US" i="1" dirty="0" err="1" smtClean="0"/>
              <a:t>cholestrol</a:t>
            </a:r>
            <a:r>
              <a:rPr lang="en-US" i="1" dirty="0" smtClean="0"/>
              <a:t>---440 mg/dl</a:t>
            </a:r>
          </a:p>
          <a:p>
            <a:r>
              <a:rPr lang="en-US" i="1" dirty="0" smtClean="0"/>
              <a:t>  LDL      -------------398 mg/dl</a:t>
            </a:r>
          </a:p>
          <a:p>
            <a:r>
              <a:rPr lang="en-US" i="1" dirty="0" smtClean="0"/>
              <a:t> HDL   ----------------30 mg/dl</a:t>
            </a:r>
          </a:p>
          <a:p>
            <a:r>
              <a:rPr lang="en-US" i="1" dirty="0" smtClean="0"/>
              <a:t>TG     ----------------60 mg/dl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69 yr old male with h/o HTN and t2DM presented with sudden onset of </a:t>
            </a:r>
            <a:r>
              <a:rPr lang="en-US" dirty="0" err="1" smtClean="0"/>
              <a:t>substernal</a:t>
            </a:r>
            <a:r>
              <a:rPr lang="en-US" dirty="0" smtClean="0"/>
              <a:t> chest pain and </a:t>
            </a:r>
            <a:r>
              <a:rPr lang="en-US" dirty="0" err="1" smtClean="0"/>
              <a:t>SOB.patient</a:t>
            </a:r>
            <a:r>
              <a:rPr lang="en-US" dirty="0" smtClean="0"/>
              <a:t> was anxious and diaphoretic in the </a:t>
            </a:r>
            <a:r>
              <a:rPr lang="en-US" dirty="0" err="1" smtClean="0"/>
              <a:t>emergency.vital</a:t>
            </a:r>
            <a:r>
              <a:rPr lang="en-US" dirty="0" smtClean="0"/>
              <a:t> signs showed a BP reading of 130/90 mmHg and HR of 68bpm.</a:t>
            </a:r>
          </a:p>
          <a:p>
            <a:pPr>
              <a:buNone/>
            </a:pPr>
            <a:r>
              <a:rPr lang="en-US" dirty="0" smtClean="0"/>
              <a:t>    Physical examination was otherwise unremarkable.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 descr="C:\Users\lenovo\Documents\My Bluetooth\IMG_20180928_2341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cuments\My Bluetooth\IMG_20181001_224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1815</Words>
  <Application>Microsoft Office PowerPoint</Application>
  <PresentationFormat>On-screen Show (4:3)</PresentationFormat>
  <Paragraphs>369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09" baseType="lpstr">
      <vt:lpstr>Office Theme</vt:lpstr>
      <vt:lpstr>Median</vt:lpstr>
      <vt:lpstr>Classification  Etiopathogenesis &amp; pathophysiology of STEMI</vt:lpstr>
      <vt:lpstr> FourthUNIVERSAL DEFINITION OF  MYOCARDIAL INJURY &amp; INFARCTION</vt:lpstr>
      <vt:lpstr>CRITERIA FOR ACUTE MYOCARDIAL INFARRCTION(TYPES 1,2,3)</vt:lpstr>
      <vt:lpstr>TYPES  OF MI </vt:lpstr>
      <vt:lpstr>TYPE 1 </vt:lpstr>
      <vt:lpstr>TYPE 2</vt:lpstr>
      <vt:lpstr>TYPE 3</vt:lpstr>
      <vt:lpstr>TYPE 4a/ TYPE 4b/TYPE 5</vt:lpstr>
      <vt:lpstr>TYPE 4A</vt:lpstr>
      <vt:lpstr>In addition one of the following </vt:lpstr>
      <vt:lpstr>TYPE 4B</vt:lpstr>
      <vt:lpstr>Criteria for TYPE 4B</vt:lpstr>
      <vt:lpstr>TYPE 5</vt:lpstr>
      <vt:lpstr>TYPE 5.</vt:lpstr>
      <vt:lpstr>ACUTE CORONARY SYNDROME</vt:lpstr>
      <vt:lpstr>Slide 16</vt:lpstr>
      <vt:lpstr>Slide 17</vt:lpstr>
      <vt:lpstr>ECG &amp; MI</vt:lpstr>
      <vt:lpstr>Slide 19</vt:lpstr>
      <vt:lpstr>Slide 20</vt:lpstr>
      <vt:lpstr>Slide 21</vt:lpstr>
      <vt:lpstr>Slide 22</vt:lpstr>
      <vt:lpstr>Slide 23</vt:lpstr>
      <vt:lpstr>In setting of LBBB</vt:lpstr>
      <vt:lpstr>Slide 25</vt:lpstr>
      <vt:lpstr>ST depression &amp; T wave changes</vt:lpstr>
      <vt:lpstr>Slide 27</vt:lpstr>
      <vt:lpstr>Slide 28</vt:lpstr>
      <vt:lpstr>ATHEROSCEROTIC DISEASE</vt:lpstr>
      <vt:lpstr>INTERHEART TRIAL</vt:lpstr>
      <vt:lpstr>Slide 31</vt:lpstr>
      <vt:lpstr>Slide 32</vt:lpstr>
      <vt:lpstr>Slide 33</vt:lpstr>
      <vt:lpstr>ATHEROMATOUS PLAQUE-PATHOGENESIS</vt:lpstr>
      <vt:lpstr>Slide 35</vt:lpstr>
      <vt:lpstr>ATHEROSCLEROTIC PLAQUE-CONTENTS</vt:lpstr>
      <vt:lpstr>Slide 37</vt:lpstr>
      <vt:lpstr>Slide 38</vt:lpstr>
      <vt:lpstr>Atherosclerotic plaque changes</vt:lpstr>
      <vt:lpstr>NON ATHEROSCLEROTIC CAUSES OF MI</vt:lpstr>
      <vt:lpstr>Continues--</vt:lpstr>
      <vt:lpstr>-----</vt:lpstr>
      <vt:lpstr>MI NOCA (MYOCARDIAL INFARCTION WITH NONOBSTRUCTIVE CORONARY ARTERIES)</vt:lpstr>
      <vt:lpstr>continues</vt:lpstr>
      <vt:lpstr>continues</vt:lpstr>
      <vt:lpstr>Continue—</vt:lpstr>
      <vt:lpstr>PATHOPHYSIOLOGY OF MI LV Dysfunction</vt:lpstr>
      <vt:lpstr>Ventricular Remodelling</vt:lpstr>
      <vt:lpstr>………..</vt:lpstr>
      <vt:lpstr>Continue</vt:lpstr>
      <vt:lpstr>---</vt:lpstr>
      <vt:lpstr>EFFECT OF Rx</vt:lpstr>
      <vt:lpstr>Pathophysiology of other organ systems</vt:lpstr>
      <vt:lpstr>Endocrine </vt:lpstr>
      <vt:lpstr>Slide 55</vt:lpstr>
      <vt:lpstr>Slide 56</vt:lpstr>
      <vt:lpstr>RENAL FUNCTION</vt:lpstr>
      <vt:lpstr>HAEMATOLOGICAL</vt:lpstr>
      <vt:lpstr>Pathological changes after MI</vt:lpstr>
      <vt:lpstr>Microscopic</vt:lpstr>
      <vt:lpstr>Microscopic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Conditions mimicking STEMI</vt:lpstr>
      <vt:lpstr>Continues--</vt:lpstr>
      <vt:lpstr>Pericarditis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Persistent ST elevation in LV aneurysm</vt:lpstr>
      <vt:lpstr>Brugada syndrome</vt:lpstr>
      <vt:lpstr>Slide 81</vt:lpstr>
      <vt:lpstr>ECG abnormality must be associated with one of the following</vt:lpstr>
      <vt:lpstr>LVH</vt:lpstr>
      <vt:lpstr>Prinzmetals angina</vt:lpstr>
      <vt:lpstr>Hypothermia---Osborn wave</vt:lpstr>
      <vt:lpstr>Slide 86</vt:lpstr>
      <vt:lpstr>Slide 87</vt:lpstr>
      <vt:lpstr>Question</vt:lpstr>
      <vt:lpstr>Questions 2</vt:lpstr>
      <vt:lpstr>Slide 90</vt:lpstr>
      <vt:lpstr>Slide 91</vt:lpstr>
      <vt:lpstr>Slide 92</vt:lpstr>
      <vt:lpstr>Slide 93</vt:lpstr>
      <vt:lpstr>2D Echo/CAG</vt:lpstr>
      <vt:lpstr>???????????????????</vt:lpstr>
      <vt:lpstr>Answer</vt:lpstr>
      <vt:lpstr>QUESTION 3</vt:lpstr>
      <vt:lpstr>Slide 98</vt:lpstr>
      <vt:lpstr>Slide 99</vt:lpstr>
      <vt:lpstr>Slide 100</vt:lpstr>
      <vt:lpstr>ANSWER</vt:lpstr>
      <vt:lpstr>QUESTION 4</vt:lpstr>
      <vt:lpstr>Slide 103</vt:lpstr>
      <vt:lpstr>-------</vt:lpstr>
      <vt:lpstr>-----------------</vt:lpstr>
      <vt:lpstr>Pulmonary angiogram disclosed filling defect s/o B/L pulmonary embolism</vt:lpstr>
      <vt:lpstr>Slide 107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 OF MI </dc:title>
  <dc:creator>lenovo</dc:creator>
  <cp:lastModifiedBy>lenovo</cp:lastModifiedBy>
  <cp:revision>148</cp:revision>
  <dcterms:created xsi:type="dcterms:W3CDTF">2018-09-18T14:47:20Z</dcterms:created>
  <dcterms:modified xsi:type="dcterms:W3CDTF">2018-10-01T17:52:21Z</dcterms:modified>
</cp:coreProperties>
</file>